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5" r:id="rId2"/>
  </p:sldMasterIdLst>
  <p:notesMasterIdLst>
    <p:notesMasterId r:id="rId41"/>
  </p:notesMasterIdLst>
  <p:sldIdLst>
    <p:sldId id="258" r:id="rId3"/>
    <p:sldId id="259" r:id="rId4"/>
    <p:sldId id="260" r:id="rId5"/>
    <p:sldId id="261" r:id="rId6"/>
    <p:sldId id="263" r:id="rId7"/>
    <p:sldId id="264" r:id="rId8"/>
    <p:sldId id="265" r:id="rId9"/>
    <p:sldId id="473" r:id="rId10"/>
    <p:sldId id="483" r:id="rId11"/>
    <p:sldId id="485" r:id="rId12"/>
    <p:sldId id="274" r:id="rId13"/>
    <p:sldId id="275" r:id="rId14"/>
    <p:sldId id="271" r:id="rId15"/>
    <p:sldId id="257" r:id="rId16"/>
    <p:sldId id="442" r:id="rId17"/>
    <p:sldId id="415" r:id="rId18"/>
    <p:sldId id="416" r:id="rId19"/>
    <p:sldId id="419" r:id="rId20"/>
    <p:sldId id="477" r:id="rId21"/>
    <p:sldId id="478" r:id="rId22"/>
    <p:sldId id="479" r:id="rId23"/>
    <p:sldId id="480" r:id="rId24"/>
    <p:sldId id="481" r:id="rId25"/>
    <p:sldId id="284" r:id="rId26"/>
    <p:sldId id="482" r:id="rId27"/>
    <p:sldId id="418" r:id="rId28"/>
    <p:sldId id="467" r:id="rId29"/>
    <p:sldId id="476" r:id="rId30"/>
    <p:sldId id="461" r:id="rId31"/>
    <p:sldId id="437" r:id="rId32"/>
    <p:sldId id="438" r:id="rId33"/>
    <p:sldId id="460" r:id="rId34"/>
    <p:sldId id="451" r:id="rId35"/>
    <p:sldId id="462" r:id="rId36"/>
    <p:sldId id="463" r:id="rId37"/>
    <p:sldId id="475" r:id="rId38"/>
    <p:sldId id="464" r:id="rId39"/>
    <p:sldId id="465"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79" d="100"/>
          <a:sy n="79" d="100"/>
        </p:scale>
        <p:origin x="850" y="72"/>
      </p:cViewPr>
      <p:guideLst/>
    </p:cSldViewPr>
  </p:slideViewPr>
  <p:notesTextViewPr>
    <p:cViewPr>
      <p:scale>
        <a:sx n="1" d="1"/>
        <a:sy n="1" d="1"/>
      </p:scale>
      <p:origin x="0" y="0"/>
    </p:cViewPr>
  </p:notesTextViewPr>
  <p:notesViewPr>
    <p:cSldViewPr snapToGrid="0">
      <p:cViewPr varScale="1">
        <p:scale>
          <a:sx n="48" d="100"/>
          <a:sy n="48" d="100"/>
        </p:scale>
        <p:origin x="2684" y="2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file:///\\var\folders\nb\77ly88qd3ld2q7tzz4kycr100000gn\T\com.microsoft.Outlook\Outlook%20Temp\Tracking_aid_flows_in_light_of_the_Covid-19_crisis%5b1%5d.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P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clustered"/>
        <c:varyColors val="0"/>
        <c:ser>
          <c:idx val="0"/>
          <c:order val="0"/>
          <c:tx>
            <c:strRef>
              <c:f>'Figure 8'!$C$13</c:f>
              <c:strCache>
                <c:ptCount val="1"/>
                <c:pt idx="0">
                  <c:v>Bilateral</c:v>
                </c:pt>
              </c:strCache>
            </c:strRef>
          </c:tx>
          <c:spPr>
            <a:gradFill rotWithShape="1">
              <a:gsLst>
                <a:gs pos="0">
                  <a:schemeClr val="accent1">
                    <a:tint val="43000"/>
                    <a:satMod val="165000"/>
                  </a:schemeClr>
                </a:gs>
                <a:gs pos="55000">
                  <a:schemeClr val="accent1">
                    <a:tint val="83000"/>
                    <a:satMod val="155000"/>
                  </a:schemeClr>
                </a:gs>
                <a:gs pos="100000">
                  <a:schemeClr val="accent1">
                    <a:shade val="85000"/>
                  </a:schemeClr>
                </a:gs>
              </a:gsLst>
              <a:path path="circle">
                <a:fillToRect l="-40000" t="-90000" r="140000" b="190000"/>
              </a:path>
            </a:gradFill>
            <a:ln>
              <a:noFill/>
            </a:ln>
            <a:effectLst>
              <a:outerShdw blurRad="50800" dist="25400" dir="5400000" rotWithShape="0">
                <a:srgbClr val="000000">
                  <a:alpha val="45000"/>
                </a:srgbClr>
              </a:outerShdw>
            </a:effectLst>
          </c:spPr>
          <c:invertIfNegative val="0"/>
          <c:dPt>
            <c:idx val="0"/>
            <c:invertIfNegative val="0"/>
            <c:bubble3D val="0"/>
            <c:spPr>
              <a:solidFill>
                <a:srgbClr val="E4002B"/>
              </a:solidFill>
              <a:ln>
                <a:noFill/>
              </a:ln>
              <a:effectLst/>
            </c:spPr>
            <c:extLst>
              <c:ext xmlns:c16="http://schemas.microsoft.com/office/drawing/2014/chart" uri="{C3380CC4-5D6E-409C-BE32-E72D297353CC}">
                <c16:uniqueId val="{00000004-7181-8942-835F-C30475832748}"/>
              </c:ext>
            </c:extLst>
          </c:dPt>
          <c:dPt>
            <c:idx val="1"/>
            <c:invertIfNegative val="0"/>
            <c:bubble3D val="0"/>
            <c:spPr>
              <a:solidFill>
                <a:srgbClr val="E4002B"/>
              </a:solidFill>
              <a:ln>
                <a:noFill/>
              </a:ln>
              <a:effectLst/>
            </c:spPr>
            <c:extLst>
              <c:ext xmlns:c16="http://schemas.microsoft.com/office/drawing/2014/chart" uri="{C3380CC4-5D6E-409C-BE32-E72D297353CC}">
                <c16:uniqueId val="{00000005-7181-8942-835F-C30475832748}"/>
              </c:ext>
            </c:extLst>
          </c:dPt>
          <c:dPt>
            <c:idx val="2"/>
            <c:invertIfNegative val="0"/>
            <c:bubble3D val="0"/>
            <c:spPr>
              <a:solidFill>
                <a:srgbClr val="E4002B"/>
              </a:solidFill>
              <a:ln>
                <a:noFill/>
              </a:ln>
              <a:effectLst/>
            </c:spPr>
            <c:extLst>
              <c:ext xmlns:c16="http://schemas.microsoft.com/office/drawing/2014/chart" uri="{C3380CC4-5D6E-409C-BE32-E72D297353CC}">
                <c16:uniqueId val="{00000006-7181-8942-835F-C30475832748}"/>
              </c:ext>
            </c:extLst>
          </c:dPt>
          <c:dPt>
            <c:idx val="3"/>
            <c:invertIfNegative val="0"/>
            <c:bubble3D val="0"/>
            <c:spPr>
              <a:solidFill>
                <a:srgbClr val="E4002B"/>
              </a:solidFill>
              <a:ln>
                <a:noFill/>
              </a:ln>
              <a:effectLst/>
            </c:spPr>
            <c:extLst>
              <c:ext xmlns:c16="http://schemas.microsoft.com/office/drawing/2014/chart" uri="{C3380CC4-5D6E-409C-BE32-E72D297353CC}">
                <c16:uniqueId val="{00000007-7181-8942-835F-C30475832748}"/>
              </c:ext>
            </c:extLst>
          </c:dPt>
          <c:dPt>
            <c:idx val="6"/>
            <c:invertIfNegative val="0"/>
            <c:bubble3D val="0"/>
            <c:spPr>
              <a:solidFill>
                <a:srgbClr val="E4002B"/>
              </a:solidFill>
              <a:ln>
                <a:noFill/>
              </a:ln>
              <a:effectLst/>
            </c:spPr>
            <c:extLst>
              <c:ext xmlns:c16="http://schemas.microsoft.com/office/drawing/2014/chart" uri="{C3380CC4-5D6E-409C-BE32-E72D297353CC}">
                <c16:uniqueId val="{00000008-7181-8942-835F-C30475832748}"/>
              </c:ext>
            </c:extLst>
          </c:dPt>
          <c:dPt>
            <c:idx val="10"/>
            <c:invertIfNegative val="0"/>
            <c:bubble3D val="0"/>
            <c:spPr>
              <a:solidFill>
                <a:srgbClr val="E4002B"/>
              </a:solidFill>
              <a:ln>
                <a:noFill/>
              </a:ln>
              <a:effectLst/>
            </c:spPr>
            <c:extLst>
              <c:ext xmlns:c16="http://schemas.microsoft.com/office/drawing/2014/chart" uri="{C3380CC4-5D6E-409C-BE32-E72D297353CC}">
                <c16:uniqueId val="{00000009-7181-8942-835F-C30475832748}"/>
              </c:ext>
            </c:extLst>
          </c:dPt>
          <c:dPt>
            <c:idx val="11"/>
            <c:invertIfNegative val="0"/>
            <c:bubble3D val="0"/>
            <c:spPr>
              <a:solidFill>
                <a:srgbClr val="E4002B"/>
              </a:solidFill>
              <a:ln>
                <a:noFill/>
              </a:ln>
              <a:effectLst/>
            </c:spPr>
            <c:extLst>
              <c:ext xmlns:c16="http://schemas.microsoft.com/office/drawing/2014/chart" uri="{C3380CC4-5D6E-409C-BE32-E72D297353CC}">
                <c16:uniqueId val="{0000000A-7181-8942-835F-C30475832748}"/>
              </c:ext>
            </c:extLst>
          </c:dPt>
          <c:cat>
            <c:strRef>
              <c:f>'Figure 8'!$B$13:$B$24</c:f>
              <c:strCache>
                <c:ptCount val="12"/>
                <c:pt idx="0">
                  <c:v>Banking and business</c:v>
                </c:pt>
                <c:pt idx="1">
                  <c:v>Energy</c:v>
                </c:pt>
                <c:pt idx="2">
                  <c:v>Transport &amp; Storage</c:v>
                </c:pt>
                <c:pt idx="3">
                  <c:v>Conflict, Peace &amp; Security</c:v>
                </c:pt>
                <c:pt idx="4">
                  <c:v>Government &amp; Civil Society-general</c:v>
                </c:pt>
                <c:pt idx="5">
                  <c:v>Agriculture</c:v>
                </c:pt>
                <c:pt idx="6">
                  <c:v>Industry, mining and construction</c:v>
                </c:pt>
                <c:pt idx="7">
                  <c:v>Trade and tourism</c:v>
                </c:pt>
                <c:pt idx="8">
                  <c:v>Education</c:v>
                </c:pt>
                <c:pt idx="9">
                  <c:v>Health</c:v>
                </c:pt>
                <c:pt idx="10">
                  <c:v>Other Social Infrastructure &amp; Services</c:v>
                </c:pt>
                <c:pt idx="11">
                  <c:v>Water and Sanitation</c:v>
                </c:pt>
              </c:strCache>
            </c:strRef>
          </c:cat>
          <c:val>
            <c:numRef>
              <c:f>'Figure 8'!$H$13:$H$24</c:f>
              <c:numCache>
                <c:formatCode>0.00%</c:formatCode>
                <c:ptCount val="12"/>
                <c:pt idx="0">
                  <c:v>-6.1832687734260164E-2</c:v>
                </c:pt>
                <c:pt idx="1">
                  <c:v>-3.3483452105879684E-2</c:v>
                </c:pt>
                <c:pt idx="2">
                  <c:v>-6.2919299220623153E-3</c:v>
                </c:pt>
                <c:pt idx="3">
                  <c:v>-8.4342821961935197E-2</c:v>
                </c:pt>
                <c:pt idx="4">
                  <c:v>9.9927848155401122E-3</c:v>
                </c:pt>
                <c:pt idx="5">
                  <c:v>8.4392198506264005E-4</c:v>
                </c:pt>
                <c:pt idx="6">
                  <c:v>-2.6940195778557701E-2</c:v>
                </c:pt>
                <c:pt idx="7">
                  <c:v>5.5638761899776921E-3</c:v>
                </c:pt>
                <c:pt idx="8">
                  <c:v>2.0909333686620381E-2</c:v>
                </c:pt>
                <c:pt idx="9">
                  <c:v>0.20626474360191294</c:v>
                </c:pt>
                <c:pt idx="10">
                  <c:v>-1.577981308658033E-2</c:v>
                </c:pt>
                <c:pt idx="11">
                  <c:v>-1.3018396247208717E-2</c:v>
                </c:pt>
              </c:numCache>
            </c:numRef>
          </c:val>
          <c:extLst>
            <c:ext xmlns:c16="http://schemas.microsoft.com/office/drawing/2014/chart" uri="{C3380CC4-5D6E-409C-BE32-E72D297353CC}">
              <c16:uniqueId val="{00000000-7181-8942-835F-C30475832748}"/>
            </c:ext>
          </c:extLst>
        </c:ser>
        <c:ser>
          <c:idx val="1"/>
          <c:order val="1"/>
          <c:tx>
            <c:strRef>
              <c:f>'Figure 8'!$C$25</c:f>
              <c:strCache>
                <c:ptCount val="1"/>
              </c:strCache>
            </c:strRef>
          </c:tx>
          <c:spPr>
            <a:gradFill rotWithShape="1">
              <a:gsLst>
                <a:gs pos="0">
                  <a:schemeClr val="accent2">
                    <a:tint val="43000"/>
                    <a:satMod val="165000"/>
                  </a:schemeClr>
                </a:gs>
                <a:gs pos="55000">
                  <a:schemeClr val="accent2">
                    <a:tint val="83000"/>
                    <a:satMod val="155000"/>
                  </a:schemeClr>
                </a:gs>
                <a:gs pos="100000">
                  <a:schemeClr val="accent2">
                    <a:shade val="85000"/>
                  </a:schemeClr>
                </a:gs>
              </a:gsLst>
              <a:path path="circle">
                <a:fillToRect l="-40000" t="-90000" r="140000" b="190000"/>
              </a:path>
            </a:gradFill>
            <a:ln>
              <a:noFill/>
            </a:ln>
            <a:effectLst>
              <a:outerShdw blurRad="50800" dist="25400" dir="5400000" rotWithShape="0">
                <a:srgbClr val="000000">
                  <a:alpha val="45000"/>
                </a:srgbClr>
              </a:outerShdw>
            </a:effectLst>
          </c:spPr>
          <c:invertIfNegative val="0"/>
          <c:cat>
            <c:strRef>
              <c:f>'Figure 8'!$B$13:$B$24</c:f>
              <c:strCache>
                <c:ptCount val="12"/>
                <c:pt idx="0">
                  <c:v>Banking and business</c:v>
                </c:pt>
                <c:pt idx="1">
                  <c:v>Energy</c:v>
                </c:pt>
                <c:pt idx="2">
                  <c:v>Transport &amp; Storage</c:v>
                </c:pt>
                <c:pt idx="3">
                  <c:v>Conflict, Peace &amp; Security</c:v>
                </c:pt>
                <c:pt idx="4">
                  <c:v>Government &amp; Civil Society-general</c:v>
                </c:pt>
                <c:pt idx="5">
                  <c:v>Agriculture</c:v>
                </c:pt>
                <c:pt idx="6">
                  <c:v>Industry, mining and construction</c:v>
                </c:pt>
                <c:pt idx="7">
                  <c:v>Trade and tourism</c:v>
                </c:pt>
                <c:pt idx="8">
                  <c:v>Education</c:v>
                </c:pt>
                <c:pt idx="9">
                  <c:v>Health</c:v>
                </c:pt>
                <c:pt idx="10">
                  <c:v>Other Social Infrastructure &amp; Services</c:v>
                </c:pt>
                <c:pt idx="11">
                  <c:v>Water and Sanitation</c:v>
                </c:pt>
              </c:strCache>
            </c:strRef>
          </c:cat>
          <c:val>
            <c:numRef>
              <c:f>'Figure 8'!$H$25:$H$36</c:f>
              <c:numCache>
                <c:formatCode>General</c:formatCode>
                <c:ptCount val="12"/>
              </c:numCache>
            </c:numRef>
          </c:val>
          <c:extLst>
            <c:ext xmlns:c16="http://schemas.microsoft.com/office/drawing/2014/chart" uri="{C3380CC4-5D6E-409C-BE32-E72D297353CC}">
              <c16:uniqueId val="{00000001-7181-8942-835F-C30475832748}"/>
            </c:ext>
          </c:extLst>
        </c:ser>
        <c:dLbls>
          <c:showLegendKey val="0"/>
          <c:showVal val="0"/>
          <c:showCatName val="0"/>
          <c:showSerName val="0"/>
          <c:showPercent val="0"/>
          <c:showBubbleSize val="0"/>
        </c:dLbls>
        <c:gapWidth val="50"/>
        <c:axId val="851043344"/>
        <c:axId val="762054832"/>
      </c:barChart>
      <c:catAx>
        <c:axId val="851043344"/>
        <c:scaling>
          <c:orientation val="maxMin"/>
        </c:scaling>
        <c:delete val="0"/>
        <c:axPos val="l"/>
        <c:numFmt formatCode="General" sourceLinked="1"/>
        <c:majorTickMark val="none"/>
        <c:minorTickMark val="none"/>
        <c:tickLblPos val="low"/>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2"/>
                </a:solidFill>
                <a:latin typeface="Garamond" panose="02020404030301010803" pitchFamily="18" charset="0"/>
                <a:ea typeface="+mn-ea"/>
                <a:cs typeface="+mn-cs"/>
              </a:defRPr>
            </a:pPr>
            <a:endParaRPr lang="en-US"/>
          </a:p>
        </c:txPr>
        <c:crossAx val="762054832"/>
        <c:crosses val="autoZero"/>
        <c:auto val="1"/>
        <c:lblAlgn val="ctr"/>
        <c:lblOffset val="100"/>
        <c:noMultiLvlLbl val="0"/>
      </c:catAx>
      <c:valAx>
        <c:axId val="762054832"/>
        <c:scaling>
          <c:orientation val="minMax"/>
        </c:scaling>
        <c:delete val="0"/>
        <c:axPos val="t"/>
        <c:majorGridlines>
          <c:spPr>
            <a:ln w="9525" cap="flat" cmpd="sng" algn="ctr">
              <a:solidFill>
                <a:schemeClr val="tx2">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tx2"/>
                </a:solidFill>
                <a:latin typeface="Garamond" panose="02020404030301010803" pitchFamily="18" charset="0"/>
                <a:ea typeface="+mn-ea"/>
                <a:cs typeface="+mn-cs"/>
              </a:defRPr>
            </a:pPr>
            <a:endParaRPr lang="en-US"/>
          </a:p>
        </c:txPr>
        <c:crossAx val="85104334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Garamond" panose="02020404030301010803" pitchFamily="18"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0">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8DB8309-0A0D-42DE-BDAD-84470FEA73B6}"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C2AEF7E9-F1FC-4DB5-952A-478A66D9163B}">
      <dgm:prSet phldrT="[Text]"/>
      <dgm:spPr>
        <a:solidFill>
          <a:schemeClr val="accent6"/>
        </a:solidFill>
        <a:ln>
          <a:solidFill>
            <a:schemeClr val="accent6"/>
          </a:solidFill>
        </a:ln>
      </dgm:spPr>
      <dgm:t>
        <a:bodyPr/>
        <a:lstStyle/>
        <a:p>
          <a:r>
            <a:rPr lang="en-US" dirty="0"/>
            <a:t>Compliance with local and international legal frameworks</a:t>
          </a:r>
        </a:p>
      </dgm:t>
    </dgm:pt>
    <dgm:pt modelId="{C6F60B74-7D31-4BD1-8D3B-1D49C87DC2A0}" type="parTrans" cxnId="{18BFF92B-8A7C-401B-9C31-84E688302AB3}">
      <dgm:prSet/>
      <dgm:spPr/>
      <dgm:t>
        <a:bodyPr/>
        <a:lstStyle/>
        <a:p>
          <a:endParaRPr lang="en-US"/>
        </a:p>
      </dgm:t>
    </dgm:pt>
    <dgm:pt modelId="{A97A4A82-2170-454E-94B5-1CAFAD6AB1A5}" type="sibTrans" cxnId="{18BFF92B-8A7C-401B-9C31-84E688302AB3}">
      <dgm:prSet/>
      <dgm:spPr/>
      <dgm:t>
        <a:bodyPr/>
        <a:lstStyle/>
        <a:p>
          <a:endParaRPr lang="en-US"/>
        </a:p>
      </dgm:t>
    </dgm:pt>
    <dgm:pt modelId="{71B4F4F3-CCE7-4E7D-81F2-A1CDE4240E7A}">
      <dgm:prSet/>
      <dgm:spPr>
        <a:solidFill>
          <a:schemeClr val="accent6"/>
        </a:solidFill>
        <a:ln>
          <a:solidFill>
            <a:schemeClr val="accent6"/>
          </a:solidFill>
        </a:ln>
      </dgm:spPr>
      <dgm:t>
        <a:bodyPr/>
        <a:lstStyle/>
        <a:p>
          <a:r>
            <a:rPr lang="en-US" b="0"/>
            <a:t>Stakeholders engagement</a:t>
          </a:r>
          <a:endParaRPr lang="en-US" b="0" dirty="0"/>
        </a:p>
      </dgm:t>
    </dgm:pt>
    <dgm:pt modelId="{A21F7177-DDB8-40FD-8B70-2DD4FE0C8F24}" type="parTrans" cxnId="{EA0B5181-606B-4C10-BAB5-AE7C13965546}">
      <dgm:prSet/>
      <dgm:spPr/>
      <dgm:t>
        <a:bodyPr/>
        <a:lstStyle/>
        <a:p>
          <a:endParaRPr lang="en-US"/>
        </a:p>
      </dgm:t>
    </dgm:pt>
    <dgm:pt modelId="{9D31DD43-A825-42A8-B083-90A2148E701B}" type="sibTrans" cxnId="{EA0B5181-606B-4C10-BAB5-AE7C13965546}">
      <dgm:prSet/>
      <dgm:spPr/>
      <dgm:t>
        <a:bodyPr/>
        <a:lstStyle/>
        <a:p>
          <a:endParaRPr lang="en-US"/>
        </a:p>
      </dgm:t>
    </dgm:pt>
    <dgm:pt modelId="{A9E048E5-4B53-4DDF-BC19-C4288ED2CD54}">
      <dgm:prSet/>
      <dgm:spPr>
        <a:solidFill>
          <a:schemeClr val="accent6"/>
        </a:solidFill>
        <a:ln>
          <a:solidFill>
            <a:schemeClr val="accent6"/>
          </a:solidFill>
        </a:ln>
      </dgm:spPr>
      <dgm:t>
        <a:bodyPr/>
        <a:lstStyle/>
        <a:p>
          <a:r>
            <a:rPr lang="en-US" b="0" dirty="0"/>
            <a:t>Monitoring and evaluation system</a:t>
          </a:r>
        </a:p>
      </dgm:t>
    </dgm:pt>
    <dgm:pt modelId="{D16FD986-F977-41BF-B7ED-65A3306213F9}" type="parTrans" cxnId="{39BDE952-3C4A-4318-B8EC-8D0C9B4DDFAC}">
      <dgm:prSet/>
      <dgm:spPr/>
      <dgm:t>
        <a:bodyPr/>
        <a:lstStyle/>
        <a:p>
          <a:endParaRPr lang="en-US"/>
        </a:p>
      </dgm:t>
    </dgm:pt>
    <dgm:pt modelId="{66ECA63A-B62E-4C8A-92A0-2F306D5D70C1}" type="sibTrans" cxnId="{39BDE952-3C4A-4318-B8EC-8D0C9B4DDFAC}">
      <dgm:prSet/>
      <dgm:spPr/>
      <dgm:t>
        <a:bodyPr/>
        <a:lstStyle/>
        <a:p>
          <a:endParaRPr lang="en-US"/>
        </a:p>
      </dgm:t>
    </dgm:pt>
    <dgm:pt modelId="{D5344B8E-8321-4422-8F04-73BDB62C01E8}">
      <dgm:prSet/>
      <dgm:spPr>
        <a:solidFill>
          <a:schemeClr val="accent6"/>
        </a:solidFill>
        <a:ln>
          <a:solidFill>
            <a:schemeClr val="accent6"/>
          </a:solidFill>
        </a:ln>
      </dgm:spPr>
      <dgm:t>
        <a:bodyPr/>
        <a:lstStyle/>
        <a:p>
          <a:r>
            <a:rPr lang="en-US" b="0"/>
            <a:t>Exit management</a:t>
          </a:r>
          <a:endParaRPr lang="en-US" b="0" dirty="0"/>
        </a:p>
      </dgm:t>
    </dgm:pt>
    <dgm:pt modelId="{368E3170-50CE-42A5-8E0B-DA785AC12D03}" type="parTrans" cxnId="{4259A718-79B7-440B-8A76-3A37229B7D1D}">
      <dgm:prSet/>
      <dgm:spPr/>
      <dgm:t>
        <a:bodyPr/>
        <a:lstStyle/>
        <a:p>
          <a:endParaRPr lang="en-US"/>
        </a:p>
      </dgm:t>
    </dgm:pt>
    <dgm:pt modelId="{19866013-D896-4503-8598-4B877611F683}" type="sibTrans" cxnId="{4259A718-79B7-440B-8A76-3A37229B7D1D}">
      <dgm:prSet/>
      <dgm:spPr/>
      <dgm:t>
        <a:bodyPr/>
        <a:lstStyle/>
        <a:p>
          <a:endParaRPr lang="en-US"/>
        </a:p>
      </dgm:t>
    </dgm:pt>
    <dgm:pt modelId="{F34BE88A-17ED-47F7-BF03-6D4ED86AA545}">
      <dgm:prSet/>
      <dgm:spPr>
        <a:solidFill>
          <a:schemeClr val="accent6"/>
        </a:solidFill>
        <a:ln>
          <a:solidFill>
            <a:schemeClr val="accent6"/>
          </a:solidFill>
        </a:ln>
      </dgm:spPr>
      <dgm:t>
        <a:bodyPr/>
        <a:lstStyle/>
        <a:p>
          <a:r>
            <a:rPr lang="fr-FR" b="0"/>
            <a:t>Impact strategy refined through learning and improvement</a:t>
          </a:r>
          <a:endParaRPr lang="en-GB" b="0" dirty="0"/>
        </a:p>
      </dgm:t>
    </dgm:pt>
    <dgm:pt modelId="{F4B56312-0B59-4035-A624-389CDD21E1AB}" type="parTrans" cxnId="{45EA1594-A17D-447A-8F68-B43B3F0476F9}">
      <dgm:prSet/>
      <dgm:spPr/>
      <dgm:t>
        <a:bodyPr/>
        <a:lstStyle/>
        <a:p>
          <a:endParaRPr lang="en-US"/>
        </a:p>
      </dgm:t>
    </dgm:pt>
    <dgm:pt modelId="{30E1CB05-553C-4F85-BFB4-C08CA7E0DF18}" type="sibTrans" cxnId="{45EA1594-A17D-447A-8F68-B43B3F0476F9}">
      <dgm:prSet/>
      <dgm:spPr/>
      <dgm:t>
        <a:bodyPr/>
        <a:lstStyle/>
        <a:p>
          <a:endParaRPr lang="en-US"/>
        </a:p>
      </dgm:t>
    </dgm:pt>
    <dgm:pt modelId="{4C336102-F678-48EC-801E-82B2D1D72E1A}" type="pres">
      <dgm:prSet presAssocID="{98DB8309-0A0D-42DE-BDAD-84470FEA73B6}" presName="diagram" presStyleCnt="0">
        <dgm:presLayoutVars>
          <dgm:dir/>
          <dgm:resizeHandles val="exact"/>
        </dgm:presLayoutVars>
      </dgm:prSet>
      <dgm:spPr/>
    </dgm:pt>
    <dgm:pt modelId="{583F3B1D-8055-4F58-8331-D93F185019F8}" type="pres">
      <dgm:prSet presAssocID="{C2AEF7E9-F1FC-4DB5-952A-478A66D9163B}" presName="node" presStyleLbl="node1" presStyleIdx="0" presStyleCnt="5">
        <dgm:presLayoutVars>
          <dgm:bulletEnabled val="1"/>
        </dgm:presLayoutVars>
      </dgm:prSet>
      <dgm:spPr/>
    </dgm:pt>
    <dgm:pt modelId="{DFDC6F9F-909F-44C1-8592-2EFA575841C6}" type="pres">
      <dgm:prSet presAssocID="{A97A4A82-2170-454E-94B5-1CAFAD6AB1A5}" presName="sibTrans" presStyleCnt="0"/>
      <dgm:spPr/>
    </dgm:pt>
    <dgm:pt modelId="{2B7FB9CB-C5F8-46E7-9643-5942D16B701C}" type="pres">
      <dgm:prSet presAssocID="{71B4F4F3-CCE7-4E7D-81F2-A1CDE4240E7A}" presName="node" presStyleLbl="node1" presStyleIdx="1" presStyleCnt="5">
        <dgm:presLayoutVars>
          <dgm:bulletEnabled val="1"/>
        </dgm:presLayoutVars>
      </dgm:prSet>
      <dgm:spPr/>
    </dgm:pt>
    <dgm:pt modelId="{BDA99BFD-D17A-45AA-A81B-5DB517E04C2F}" type="pres">
      <dgm:prSet presAssocID="{9D31DD43-A825-42A8-B083-90A2148E701B}" presName="sibTrans" presStyleCnt="0"/>
      <dgm:spPr/>
    </dgm:pt>
    <dgm:pt modelId="{E455D4F6-7189-4FDB-B54A-CD1FFB1ABC1B}" type="pres">
      <dgm:prSet presAssocID="{A9E048E5-4B53-4DDF-BC19-C4288ED2CD54}" presName="node" presStyleLbl="node1" presStyleIdx="2" presStyleCnt="5">
        <dgm:presLayoutVars>
          <dgm:bulletEnabled val="1"/>
        </dgm:presLayoutVars>
      </dgm:prSet>
      <dgm:spPr/>
    </dgm:pt>
    <dgm:pt modelId="{A7FC5572-E233-4A71-9F76-B51DACCF151E}" type="pres">
      <dgm:prSet presAssocID="{66ECA63A-B62E-4C8A-92A0-2F306D5D70C1}" presName="sibTrans" presStyleCnt="0"/>
      <dgm:spPr/>
    </dgm:pt>
    <dgm:pt modelId="{C748510A-6FC1-4C3D-804A-81C634E550AF}" type="pres">
      <dgm:prSet presAssocID="{D5344B8E-8321-4422-8F04-73BDB62C01E8}" presName="node" presStyleLbl="node1" presStyleIdx="3" presStyleCnt="5">
        <dgm:presLayoutVars>
          <dgm:bulletEnabled val="1"/>
        </dgm:presLayoutVars>
      </dgm:prSet>
      <dgm:spPr/>
    </dgm:pt>
    <dgm:pt modelId="{04388D94-5F1F-438B-8795-194DBF8185C6}" type="pres">
      <dgm:prSet presAssocID="{19866013-D896-4503-8598-4B877611F683}" presName="sibTrans" presStyleCnt="0"/>
      <dgm:spPr/>
    </dgm:pt>
    <dgm:pt modelId="{42FFAB2C-CE9A-4A64-B5F1-164F1B11FEDD}" type="pres">
      <dgm:prSet presAssocID="{F34BE88A-17ED-47F7-BF03-6D4ED86AA545}" presName="node" presStyleLbl="node1" presStyleIdx="4" presStyleCnt="5">
        <dgm:presLayoutVars>
          <dgm:bulletEnabled val="1"/>
        </dgm:presLayoutVars>
      </dgm:prSet>
      <dgm:spPr/>
    </dgm:pt>
  </dgm:ptLst>
  <dgm:cxnLst>
    <dgm:cxn modelId="{11234B05-19B0-4BE1-ABBA-B86888B7A69F}" type="presOf" srcId="{98DB8309-0A0D-42DE-BDAD-84470FEA73B6}" destId="{4C336102-F678-48EC-801E-82B2D1D72E1A}" srcOrd="0" destOrd="0" presId="urn:microsoft.com/office/officeart/2005/8/layout/default"/>
    <dgm:cxn modelId="{97CC0417-71C9-40A8-9701-67544DAFC909}" type="presOf" srcId="{71B4F4F3-CCE7-4E7D-81F2-A1CDE4240E7A}" destId="{2B7FB9CB-C5F8-46E7-9643-5942D16B701C}" srcOrd="0" destOrd="0" presId="urn:microsoft.com/office/officeart/2005/8/layout/default"/>
    <dgm:cxn modelId="{4259A718-79B7-440B-8A76-3A37229B7D1D}" srcId="{98DB8309-0A0D-42DE-BDAD-84470FEA73B6}" destId="{D5344B8E-8321-4422-8F04-73BDB62C01E8}" srcOrd="3" destOrd="0" parTransId="{368E3170-50CE-42A5-8E0B-DA785AC12D03}" sibTransId="{19866013-D896-4503-8598-4B877611F683}"/>
    <dgm:cxn modelId="{18BFF92B-8A7C-401B-9C31-84E688302AB3}" srcId="{98DB8309-0A0D-42DE-BDAD-84470FEA73B6}" destId="{C2AEF7E9-F1FC-4DB5-952A-478A66D9163B}" srcOrd="0" destOrd="0" parTransId="{C6F60B74-7D31-4BD1-8D3B-1D49C87DC2A0}" sibTransId="{A97A4A82-2170-454E-94B5-1CAFAD6AB1A5}"/>
    <dgm:cxn modelId="{8958E652-85BB-4C72-BB6D-1D4908331BF3}" type="presOf" srcId="{C2AEF7E9-F1FC-4DB5-952A-478A66D9163B}" destId="{583F3B1D-8055-4F58-8331-D93F185019F8}" srcOrd="0" destOrd="0" presId="urn:microsoft.com/office/officeart/2005/8/layout/default"/>
    <dgm:cxn modelId="{39BDE952-3C4A-4318-B8EC-8D0C9B4DDFAC}" srcId="{98DB8309-0A0D-42DE-BDAD-84470FEA73B6}" destId="{A9E048E5-4B53-4DDF-BC19-C4288ED2CD54}" srcOrd="2" destOrd="0" parTransId="{D16FD986-F977-41BF-B7ED-65A3306213F9}" sibTransId="{66ECA63A-B62E-4C8A-92A0-2F306D5D70C1}"/>
    <dgm:cxn modelId="{E017F77C-6E4C-4EC3-9437-264926A5EDFB}" type="presOf" srcId="{A9E048E5-4B53-4DDF-BC19-C4288ED2CD54}" destId="{E455D4F6-7189-4FDB-B54A-CD1FFB1ABC1B}" srcOrd="0" destOrd="0" presId="urn:microsoft.com/office/officeart/2005/8/layout/default"/>
    <dgm:cxn modelId="{EA0B5181-606B-4C10-BAB5-AE7C13965546}" srcId="{98DB8309-0A0D-42DE-BDAD-84470FEA73B6}" destId="{71B4F4F3-CCE7-4E7D-81F2-A1CDE4240E7A}" srcOrd="1" destOrd="0" parTransId="{A21F7177-DDB8-40FD-8B70-2DD4FE0C8F24}" sibTransId="{9D31DD43-A825-42A8-B083-90A2148E701B}"/>
    <dgm:cxn modelId="{45EA1594-A17D-447A-8F68-B43B3F0476F9}" srcId="{98DB8309-0A0D-42DE-BDAD-84470FEA73B6}" destId="{F34BE88A-17ED-47F7-BF03-6D4ED86AA545}" srcOrd="4" destOrd="0" parTransId="{F4B56312-0B59-4035-A624-389CDD21E1AB}" sibTransId="{30E1CB05-553C-4F85-BFB4-C08CA7E0DF18}"/>
    <dgm:cxn modelId="{AAFC79BF-E921-490D-80D0-D7B05EB5831A}" type="presOf" srcId="{F34BE88A-17ED-47F7-BF03-6D4ED86AA545}" destId="{42FFAB2C-CE9A-4A64-B5F1-164F1B11FEDD}" srcOrd="0" destOrd="0" presId="urn:microsoft.com/office/officeart/2005/8/layout/default"/>
    <dgm:cxn modelId="{6F9D14F1-F5CC-4303-B3C3-D930C248439E}" type="presOf" srcId="{D5344B8E-8321-4422-8F04-73BDB62C01E8}" destId="{C748510A-6FC1-4C3D-804A-81C634E550AF}" srcOrd="0" destOrd="0" presId="urn:microsoft.com/office/officeart/2005/8/layout/default"/>
    <dgm:cxn modelId="{4F7C7745-08AF-4A88-B8F8-170F20B3F746}" type="presParOf" srcId="{4C336102-F678-48EC-801E-82B2D1D72E1A}" destId="{583F3B1D-8055-4F58-8331-D93F185019F8}" srcOrd="0" destOrd="0" presId="urn:microsoft.com/office/officeart/2005/8/layout/default"/>
    <dgm:cxn modelId="{52CD1D45-B25C-4568-9D89-A62D887FE4C5}" type="presParOf" srcId="{4C336102-F678-48EC-801E-82B2D1D72E1A}" destId="{DFDC6F9F-909F-44C1-8592-2EFA575841C6}" srcOrd="1" destOrd="0" presId="urn:microsoft.com/office/officeart/2005/8/layout/default"/>
    <dgm:cxn modelId="{4E6626E6-DC35-445E-BD61-1EB002F373E0}" type="presParOf" srcId="{4C336102-F678-48EC-801E-82B2D1D72E1A}" destId="{2B7FB9CB-C5F8-46E7-9643-5942D16B701C}" srcOrd="2" destOrd="0" presId="urn:microsoft.com/office/officeart/2005/8/layout/default"/>
    <dgm:cxn modelId="{FC952979-2000-4451-8011-0F012258570D}" type="presParOf" srcId="{4C336102-F678-48EC-801E-82B2D1D72E1A}" destId="{BDA99BFD-D17A-45AA-A81B-5DB517E04C2F}" srcOrd="3" destOrd="0" presId="urn:microsoft.com/office/officeart/2005/8/layout/default"/>
    <dgm:cxn modelId="{6CDCAC75-862F-498A-B8B8-C698071C29EE}" type="presParOf" srcId="{4C336102-F678-48EC-801E-82B2D1D72E1A}" destId="{E455D4F6-7189-4FDB-B54A-CD1FFB1ABC1B}" srcOrd="4" destOrd="0" presId="urn:microsoft.com/office/officeart/2005/8/layout/default"/>
    <dgm:cxn modelId="{F0A3C6C6-B4D1-491A-8806-D948CDFC19B7}" type="presParOf" srcId="{4C336102-F678-48EC-801E-82B2D1D72E1A}" destId="{A7FC5572-E233-4A71-9F76-B51DACCF151E}" srcOrd="5" destOrd="0" presId="urn:microsoft.com/office/officeart/2005/8/layout/default"/>
    <dgm:cxn modelId="{9DA0B3DB-31C3-452E-B1D2-0F56F0372299}" type="presParOf" srcId="{4C336102-F678-48EC-801E-82B2D1D72E1A}" destId="{C748510A-6FC1-4C3D-804A-81C634E550AF}" srcOrd="6" destOrd="0" presId="urn:microsoft.com/office/officeart/2005/8/layout/default"/>
    <dgm:cxn modelId="{0D998F83-13F2-41BE-9334-A25F61BBE0F7}" type="presParOf" srcId="{4C336102-F678-48EC-801E-82B2D1D72E1A}" destId="{04388D94-5F1F-438B-8795-194DBF8185C6}" srcOrd="7" destOrd="0" presId="urn:microsoft.com/office/officeart/2005/8/layout/default"/>
    <dgm:cxn modelId="{1B860A12-1135-4AED-9B4F-C7CDCD4E6DDB}" type="presParOf" srcId="{4C336102-F678-48EC-801E-82B2D1D72E1A}" destId="{42FFAB2C-CE9A-4A64-B5F1-164F1B11FEDD}"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3F3B1D-8055-4F58-8331-D93F185019F8}">
      <dsp:nvSpPr>
        <dsp:cNvPr id="0" name=""/>
        <dsp:cNvSpPr/>
      </dsp:nvSpPr>
      <dsp:spPr>
        <a:xfrm>
          <a:off x="0" y="310839"/>
          <a:ext cx="2568277" cy="1540966"/>
        </a:xfrm>
        <a:prstGeom prst="rect">
          <a:avLst/>
        </a:prstGeom>
        <a:solidFill>
          <a:schemeClr val="accent6"/>
        </a:solidFill>
        <a:ln w="19050" cap="flat" cmpd="sng" algn="ctr">
          <a:solidFill>
            <a:schemeClr val="accent6"/>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Compliance with local and international legal frameworks</a:t>
          </a:r>
        </a:p>
      </dsp:txBody>
      <dsp:txXfrm>
        <a:off x="0" y="310839"/>
        <a:ext cx="2568277" cy="1540966"/>
      </dsp:txXfrm>
    </dsp:sp>
    <dsp:sp modelId="{2B7FB9CB-C5F8-46E7-9643-5942D16B701C}">
      <dsp:nvSpPr>
        <dsp:cNvPr id="0" name=""/>
        <dsp:cNvSpPr/>
      </dsp:nvSpPr>
      <dsp:spPr>
        <a:xfrm>
          <a:off x="2825104" y="310839"/>
          <a:ext cx="2568277" cy="1540966"/>
        </a:xfrm>
        <a:prstGeom prst="rect">
          <a:avLst/>
        </a:prstGeom>
        <a:solidFill>
          <a:schemeClr val="accent6"/>
        </a:solidFill>
        <a:ln w="19050" cap="flat" cmpd="sng" algn="ctr">
          <a:solidFill>
            <a:schemeClr val="accent6"/>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0" kern="1200"/>
            <a:t>Stakeholders engagement</a:t>
          </a:r>
          <a:endParaRPr lang="en-US" sz="2400" b="0" kern="1200" dirty="0"/>
        </a:p>
      </dsp:txBody>
      <dsp:txXfrm>
        <a:off x="2825104" y="310839"/>
        <a:ext cx="2568277" cy="1540966"/>
      </dsp:txXfrm>
    </dsp:sp>
    <dsp:sp modelId="{E455D4F6-7189-4FDB-B54A-CD1FFB1ABC1B}">
      <dsp:nvSpPr>
        <dsp:cNvPr id="0" name=""/>
        <dsp:cNvSpPr/>
      </dsp:nvSpPr>
      <dsp:spPr>
        <a:xfrm>
          <a:off x="5650209" y="310839"/>
          <a:ext cx="2568277" cy="1540966"/>
        </a:xfrm>
        <a:prstGeom prst="rect">
          <a:avLst/>
        </a:prstGeom>
        <a:solidFill>
          <a:schemeClr val="accent6"/>
        </a:solidFill>
        <a:ln w="19050" cap="flat" cmpd="sng" algn="ctr">
          <a:solidFill>
            <a:schemeClr val="accent6"/>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0" kern="1200" dirty="0"/>
            <a:t>Monitoring and evaluation system</a:t>
          </a:r>
        </a:p>
      </dsp:txBody>
      <dsp:txXfrm>
        <a:off x="5650209" y="310839"/>
        <a:ext cx="2568277" cy="1540966"/>
      </dsp:txXfrm>
    </dsp:sp>
    <dsp:sp modelId="{C748510A-6FC1-4C3D-804A-81C634E550AF}">
      <dsp:nvSpPr>
        <dsp:cNvPr id="0" name=""/>
        <dsp:cNvSpPr/>
      </dsp:nvSpPr>
      <dsp:spPr>
        <a:xfrm>
          <a:off x="1412552" y="2108633"/>
          <a:ext cx="2568277" cy="1540966"/>
        </a:xfrm>
        <a:prstGeom prst="rect">
          <a:avLst/>
        </a:prstGeom>
        <a:solidFill>
          <a:schemeClr val="accent6"/>
        </a:solidFill>
        <a:ln w="19050" cap="flat" cmpd="sng" algn="ctr">
          <a:solidFill>
            <a:schemeClr val="accent6"/>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0" kern="1200"/>
            <a:t>Exit management</a:t>
          </a:r>
          <a:endParaRPr lang="en-US" sz="2400" b="0" kern="1200" dirty="0"/>
        </a:p>
      </dsp:txBody>
      <dsp:txXfrm>
        <a:off x="1412552" y="2108633"/>
        <a:ext cx="2568277" cy="1540966"/>
      </dsp:txXfrm>
    </dsp:sp>
    <dsp:sp modelId="{42FFAB2C-CE9A-4A64-B5F1-164F1B11FEDD}">
      <dsp:nvSpPr>
        <dsp:cNvPr id="0" name=""/>
        <dsp:cNvSpPr/>
      </dsp:nvSpPr>
      <dsp:spPr>
        <a:xfrm>
          <a:off x="4237657" y="2108633"/>
          <a:ext cx="2568277" cy="1540966"/>
        </a:xfrm>
        <a:prstGeom prst="rect">
          <a:avLst/>
        </a:prstGeom>
        <a:solidFill>
          <a:schemeClr val="accent6"/>
        </a:solidFill>
        <a:ln w="19050" cap="flat" cmpd="sng" algn="ctr">
          <a:solidFill>
            <a:schemeClr val="accent6"/>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fr-FR" sz="2400" b="0" kern="1200"/>
            <a:t>Impact strategy refined through learning and improvement</a:t>
          </a:r>
          <a:endParaRPr lang="en-GB" sz="2400" b="0" kern="1200" dirty="0"/>
        </a:p>
      </dsp:txBody>
      <dsp:txXfrm>
        <a:off x="4237657" y="2108633"/>
        <a:ext cx="2568277" cy="1540966"/>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99B831D-6624-4D54-A702-D592381BDF12}" type="datetimeFigureOut">
              <a:rPr lang="en-GB" smtClean="0"/>
              <a:t>20/11/2022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2847560-0D36-4B2C-AE73-7192A5F0A94B}" type="slidenum">
              <a:rPr lang="en-GB" smtClean="0"/>
              <a:t>‹nº›</a:t>
            </a:fld>
            <a:endParaRPr lang="en-GB"/>
          </a:p>
        </p:txBody>
      </p:sp>
    </p:spTree>
    <p:extLst>
      <p:ext uri="{BB962C8B-B14F-4D97-AF65-F5344CB8AC3E}">
        <p14:creationId xmlns:p14="http://schemas.microsoft.com/office/powerpoint/2010/main" val="1196516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effectivecooperation.org/wp-content/uploads/2019/06/Kampala-Principles-final.pdf"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www.oecd.org/investment/toolkit/policyareas/responsiblebusinessconduct/42267935.pdf"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F70B30-CD6B-4225-9025-E96FB6AAE3B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384706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solidFill>
                  <a:srgbClr val="FF0000"/>
                </a:solidFill>
              </a:rPr>
              <a:t>1)</a:t>
            </a:r>
            <a:r>
              <a:rPr lang="en-US" baseline="0" dirty="0">
                <a:solidFill>
                  <a:srgbClr val="FF0000"/>
                </a:solidFill>
              </a:rPr>
              <a:t> </a:t>
            </a:r>
            <a:r>
              <a:rPr lang="en-US" dirty="0">
                <a:solidFill>
                  <a:srgbClr val="FF0000"/>
                </a:solidFill>
              </a:rPr>
              <a:t>Why is private sector engagement </a:t>
            </a:r>
            <a:r>
              <a:rPr lang="en-US" b="1" dirty="0">
                <a:solidFill>
                  <a:srgbClr val="FF0000"/>
                </a:solidFill>
              </a:rPr>
              <a:t>necessary</a:t>
            </a:r>
            <a:r>
              <a:rPr lang="en-US" dirty="0">
                <a:solidFill>
                  <a:srgbClr val="FF0000"/>
                </a:solidFill>
              </a:rPr>
              <a:t> and what does that mean for development co-operation providers? </a:t>
            </a:r>
          </a:p>
          <a:p>
            <a:pPr marL="0" lvl="0" indent="0">
              <a:buFont typeface="Arial" panose="020B0604020202020204" pitchFamily="34" charset="0"/>
              <a:buNone/>
            </a:pPr>
            <a:endParaRPr lang="en-GB" sz="1200" b="1" kern="1200" dirty="0">
              <a:solidFill>
                <a:schemeClr val="tx1"/>
              </a:solidFill>
              <a:effectLst/>
              <a:latin typeface="+mn-lt"/>
              <a:ea typeface="+mn-ea"/>
              <a:cs typeface="+mn-cs"/>
            </a:endParaRPr>
          </a:p>
          <a:p>
            <a:pPr marL="628650" lvl="1" indent="-171450">
              <a:buFont typeface="Arial" panose="020B0604020202020204" pitchFamily="34" charset="0"/>
              <a:buChar char="•"/>
            </a:pPr>
            <a:r>
              <a:rPr lang="en-GB" sz="1200" kern="1200" dirty="0">
                <a:solidFill>
                  <a:schemeClr val="tx1"/>
                </a:solidFill>
                <a:effectLst/>
                <a:latin typeface="+mn-lt"/>
                <a:ea typeface="+mn-ea"/>
                <a:cs typeface="+mn-cs"/>
              </a:rPr>
              <a:t>With only ten years until the 2030 Agenda, we are way off target. At present, there is a </a:t>
            </a:r>
            <a:r>
              <a:rPr lang="en-GB" sz="1200" b="1" kern="1200" dirty="0">
                <a:solidFill>
                  <a:schemeClr val="tx1"/>
                </a:solidFill>
                <a:effectLst/>
                <a:latin typeface="+mn-lt"/>
                <a:ea typeface="+mn-ea"/>
                <a:cs typeface="+mn-cs"/>
              </a:rPr>
              <a:t>2.5 billion USD financing gap which has increased, almost doubled as the COVID-19 </a:t>
            </a:r>
            <a:r>
              <a:rPr lang="en-GB" sz="1200" kern="1200" dirty="0">
                <a:solidFill>
                  <a:schemeClr val="tx1"/>
                </a:solidFill>
                <a:effectLst/>
                <a:latin typeface="+mn-lt"/>
                <a:ea typeface="+mn-ea"/>
                <a:cs typeface="+mn-cs"/>
              </a:rPr>
              <a:t>pandemic exacerbated pressures on economies and societies. </a:t>
            </a:r>
          </a:p>
          <a:p>
            <a:pPr marL="628650" lvl="1" indent="-171450">
              <a:buFont typeface="Arial" panose="020B0604020202020204" pitchFamily="34" charset="0"/>
              <a:buChar char="•"/>
            </a:pPr>
            <a:r>
              <a:rPr lang="en-GB" sz="1200" kern="1200" dirty="0">
                <a:solidFill>
                  <a:schemeClr val="tx1"/>
                </a:solidFill>
                <a:effectLst/>
                <a:latin typeface="+mn-lt"/>
                <a:ea typeface="+mn-ea"/>
                <a:cs typeface="+mn-cs"/>
              </a:rPr>
              <a:t>We are in the </a:t>
            </a:r>
            <a:r>
              <a:rPr lang="en-GB" sz="1200" b="1" kern="1200" dirty="0">
                <a:solidFill>
                  <a:schemeClr val="tx1"/>
                </a:solidFill>
                <a:effectLst/>
                <a:latin typeface="+mn-lt"/>
                <a:ea typeface="+mn-ea"/>
                <a:cs typeface="+mn-cs"/>
              </a:rPr>
              <a:t>decade of delivery</a:t>
            </a:r>
            <a:r>
              <a:rPr lang="en-GB" sz="1200" kern="1200" dirty="0">
                <a:solidFill>
                  <a:schemeClr val="tx1"/>
                </a:solidFill>
                <a:effectLst/>
                <a:latin typeface="+mn-lt"/>
                <a:ea typeface="+mn-ea"/>
                <a:cs typeface="+mn-cs"/>
              </a:rPr>
              <a:t> and thus private finance will be crucial to achieving the Sustainable Development Goals (SDGs). </a:t>
            </a:r>
          </a:p>
          <a:p>
            <a:pPr marL="628650" lvl="1" indent="-171450">
              <a:buFont typeface="Arial" panose="020B0604020202020204" pitchFamily="34" charset="0"/>
              <a:buChar char="•"/>
            </a:pPr>
            <a:r>
              <a:rPr lang="en-GB" sz="1200" kern="1200" dirty="0">
                <a:solidFill>
                  <a:schemeClr val="tx1"/>
                </a:solidFill>
                <a:effectLst/>
                <a:latin typeface="+mn-lt"/>
                <a:ea typeface="+mn-ea"/>
                <a:cs typeface="+mn-cs"/>
              </a:rPr>
              <a:t>According to OECD statistics, </a:t>
            </a:r>
            <a:r>
              <a:rPr lang="en-GB" sz="1200" b="1" kern="1200" dirty="0">
                <a:solidFill>
                  <a:schemeClr val="tx1"/>
                </a:solidFill>
                <a:effectLst/>
                <a:latin typeface="+mn-lt"/>
                <a:ea typeface="+mn-ea"/>
                <a:cs typeface="+mn-cs"/>
              </a:rPr>
              <a:t>257</a:t>
            </a:r>
            <a:r>
              <a:rPr lang="en-GB" sz="1200" kern="1200" dirty="0">
                <a:solidFill>
                  <a:schemeClr val="tx1"/>
                </a:solidFill>
                <a:effectLst/>
                <a:latin typeface="+mn-lt"/>
                <a:ea typeface="+mn-ea"/>
                <a:cs typeface="+mn-cs"/>
              </a:rPr>
              <a:t>.6</a:t>
            </a:r>
            <a:r>
              <a:rPr lang="en-GB" sz="1200" b="1" kern="1200" dirty="0">
                <a:solidFill>
                  <a:schemeClr val="tx1"/>
                </a:solidFill>
                <a:effectLst/>
                <a:latin typeface="+mn-lt"/>
                <a:ea typeface="+mn-ea"/>
                <a:cs typeface="+mn-cs"/>
              </a:rPr>
              <a:t> billion USD was mobilised from the private sector</a:t>
            </a:r>
            <a:r>
              <a:rPr lang="en-GB" sz="1200" kern="1200" dirty="0">
                <a:solidFill>
                  <a:schemeClr val="tx1"/>
                </a:solidFill>
                <a:effectLst/>
                <a:latin typeface="+mn-lt"/>
                <a:ea typeface="+mn-ea"/>
                <a:cs typeface="+mn-cs"/>
              </a:rPr>
              <a:t> by official development finance interventions 2012-2019. The data shows an upward trend between 2012 and 2018, followed by a 9% decrease in 2019. </a:t>
            </a:r>
          </a:p>
          <a:p>
            <a:pPr marL="628650" lvl="1" indent="-171450">
              <a:buFont typeface="Arial" panose="020B0604020202020204" pitchFamily="34" charset="0"/>
              <a:buChar char="•"/>
            </a:pPr>
            <a:r>
              <a:rPr lang="en-GB" sz="1200" kern="1200" dirty="0">
                <a:solidFill>
                  <a:schemeClr val="tx1"/>
                </a:solidFill>
                <a:effectLst/>
                <a:latin typeface="+mn-lt"/>
                <a:ea typeface="+mn-ea"/>
                <a:cs typeface="+mn-cs"/>
              </a:rPr>
              <a:t>New models are needed to fund, deliver and scale innovative solutions</a:t>
            </a:r>
            <a:r>
              <a:rPr lang="en-GB" sz="1200" b="1"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to social, environmental and economic challenges. A change in paradigm towards “shifting the trillions” is required in order to align broader actors and resources in support of sustainable development.  </a:t>
            </a:r>
          </a:p>
          <a:p>
            <a:pPr marL="628650" lvl="1" indent="-171450">
              <a:buFont typeface="Arial" panose="020B0604020202020204" pitchFamily="34" charset="0"/>
              <a:buChar char="•"/>
            </a:pPr>
            <a:r>
              <a:rPr lang="en-GB" sz="1200" kern="1200" dirty="0">
                <a:solidFill>
                  <a:schemeClr val="tx1"/>
                </a:solidFill>
                <a:effectLst/>
                <a:latin typeface="+mn-lt"/>
                <a:ea typeface="+mn-ea"/>
                <a:cs typeface="+mn-cs"/>
              </a:rPr>
              <a:t>Better policies for a more transparent and efficient financing for sustainable development must take into account three imperatives: mobilization, impact and transition.</a:t>
            </a:r>
          </a:p>
          <a:p>
            <a:endParaRPr lang="en-GB" dirty="0"/>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A80002-859A-49BD-8641-74EDAE6AE3C1}"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609268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The private sector as an equal partner with finance, ideas and capacity to reach </a:t>
            </a:r>
            <a:r>
              <a:rPr lang="fr-FR" sz="1200" dirty="0"/>
              <a:t>the </a:t>
            </a:r>
            <a:r>
              <a:rPr lang="fr-FR" sz="1200" dirty="0" err="1"/>
              <a:t>SDGs</a:t>
            </a:r>
            <a:endParaRPr lang="en-GB" sz="1200" dirty="0"/>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Private investors and finance providers, sovereign wealth funds and pension funds, to multinational companies, domestic firms, micro-, small and medium sized enterprises, in particular also in the informal sector, and business associations and networks, social enterprises, cooperatives, etc.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Also entails partnerships with other actors – CSOs, research institutions, trade unions, and international orgs. </a:t>
            </a:r>
          </a:p>
          <a:p>
            <a:endParaRPr lang="en-GB" dirty="0"/>
          </a:p>
          <a:p>
            <a:endParaRPr lang="en-GB" dirty="0"/>
          </a:p>
          <a:p>
            <a:r>
              <a:rPr lang="en-GB" sz="1200" kern="1200" dirty="0">
                <a:solidFill>
                  <a:schemeClr val="tx1"/>
                </a:solidFill>
                <a:effectLst/>
                <a:latin typeface="+mn-lt"/>
                <a:ea typeface="+mn-ea"/>
                <a:cs typeface="+mn-cs"/>
              </a:rPr>
              <a:t>It is therefore a means to an end. The central aim of private sector engagement (PSE) through development co-operation is to </a:t>
            </a:r>
            <a:r>
              <a:rPr lang="en-GB" sz="1200" b="1" kern="1200" dirty="0">
                <a:solidFill>
                  <a:schemeClr val="tx1"/>
                </a:solidFill>
                <a:effectLst/>
                <a:latin typeface="+mn-lt"/>
                <a:ea typeface="+mn-ea"/>
                <a:cs typeface="+mn-cs"/>
              </a:rPr>
              <a:t>leverage the innovation potential of, and additional finance from the private sector</a:t>
            </a:r>
            <a:r>
              <a:rPr lang="en-GB" sz="1200" kern="1200" dirty="0">
                <a:solidFill>
                  <a:schemeClr val="tx1"/>
                </a:solidFill>
                <a:effectLst/>
                <a:latin typeface="+mn-lt"/>
                <a:ea typeface="+mn-ea"/>
                <a:cs typeface="+mn-cs"/>
              </a:rPr>
              <a:t> to achieve development objectives while simultaneously </a:t>
            </a:r>
            <a:r>
              <a:rPr lang="en-GB" sz="1200" b="1" kern="1200" dirty="0">
                <a:solidFill>
                  <a:schemeClr val="tx1"/>
                </a:solidFill>
                <a:effectLst/>
                <a:latin typeface="+mn-lt"/>
                <a:ea typeface="+mn-ea"/>
                <a:cs typeface="+mn-cs"/>
              </a:rPr>
              <a:t>recognising the need for financial return for the private sector</a:t>
            </a:r>
            <a:r>
              <a:rPr lang="en-GB" sz="1200" kern="1200" dirty="0">
                <a:solidFill>
                  <a:schemeClr val="tx1"/>
                </a:solidFill>
                <a:effectLst/>
                <a:latin typeface="+mn-lt"/>
                <a:ea typeface="+mn-ea"/>
                <a:cs typeface="+mn-cs"/>
              </a:rPr>
              <a:t>. The private sector is seen as an equal partner with finance, ideas and capacity to reach the SDGs.</a:t>
            </a:r>
          </a:p>
          <a:p>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DAC members are at different stages in terms of the extent to which they engage the private sector in development co-operation. Some members have been engaging for decades, while for others, private sector engagement is a relatively new endeavour. As such, DAC members take different approaches in policy frameworks for private sector engagement. Some members have no dedicated policy on private sector engagement, others have one or very few policies, while others have a wide range of policies that cover different forms of private sector engagement. Some DAC members have policies that specifically target private sector engagement, while others incorporate private sector engagement as part of a private sector development strategy.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Where sound business enabling environments exist, there is less need for government support to the private sector</a:t>
            </a:r>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A80002-859A-49BD-8641-74EDAE6AE3C1}"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570197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A survey</a:t>
            </a:r>
            <a:r>
              <a:rPr lang="en-GB" sz="1200" kern="1200" baseline="0" dirty="0">
                <a:solidFill>
                  <a:schemeClr val="tx1"/>
                </a:solidFill>
                <a:effectLst/>
                <a:latin typeface="+mn-lt"/>
                <a:ea typeface="+mn-ea"/>
                <a:cs typeface="+mn-cs"/>
              </a:rPr>
              <a:t> ran in 2016 among DAC members </a:t>
            </a:r>
            <a:r>
              <a:rPr lang="en-GB" sz="1200" kern="1200" dirty="0">
                <a:solidFill>
                  <a:schemeClr val="tx1"/>
                </a:solidFill>
                <a:effectLst/>
                <a:latin typeface="+mn-lt"/>
                <a:ea typeface="+mn-ea"/>
                <a:cs typeface="+mn-cs"/>
              </a:rPr>
              <a:t>revealed three main objectives in DAC members’ PSE policy frameworks:</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Leveraging private sector funds and capacities toward development-oriented investments</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Promoting collaboration between domestic and partner country private sector actors; </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Promoting private sector development in partner countries. </a:t>
            </a:r>
          </a:p>
          <a:p>
            <a:r>
              <a:rPr lang="en-GB" sz="1200" kern="1200" dirty="0">
                <a:solidFill>
                  <a:schemeClr val="tx1"/>
                </a:solidFill>
                <a:effectLst/>
                <a:latin typeface="+mn-lt"/>
                <a:ea typeface="+mn-ea"/>
                <a:cs typeface="+mn-cs"/>
              </a:rPr>
              <a:t>These objectives are not mutually exclusive and many DAC members seek to promote all three. </a:t>
            </a:r>
          </a:p>
          <a:p>
            <a:endParaRPr lang="fr-FR" dirty="0"/>
          </a:p>
          <a:p>
            <a:r>
              <a:rPr lang="fr-FR" dirty="0" err="1"/>
              <a:t>Depending</a:t>
            </a:r>
            <a:r>
              <a:rPr lang="fr-FR" dirty="0"/>
              <a:t> on the objective, the </a:t>
            </a:r>
            <a:r>
              <a:rPr lang="fr-FR" dirty="0" err="1"/>
              <a:t>private</a:t>
            </a:r>
            <a:r>
              <a:rPr lang="fr-FR" dirty="0"/>
              <a:t> </a:t>
            </a:r>
            <a:r>
              <a:rPr lang="fr-FR" dirty="0" err="1"/>
              <a:t>sector</a:t>
            </a:r>
            <a:r>
              <a:rPr lang="fr-FR" baseline="0" dirty="0"/>
              <a:t> </a:t>
            </a:r>
            <a:r>
              <a:rPr lang="fr-FR" baseline="0" dirty="0" err="1"/>
              <a:t>will</a:t>
            </a:r>
            <a:r>
              <a:rPr lang="fr-FR" baseline="0" dirty="0"/>
              <a:t> </a:t>
            </a:r>
            <a:r>
              <a:rPr lang="fr-FR" baseline="0" dirty="0" err="1"/>
              <a:t>also</a:t>
            </a:r>
            <a:r>
              <a:rPr lang="fr-FR" baseline="0" dirty="0"/>
              <a:t> have a </a:t>
            </a:r>
            <a:r>
              <a:rPr lang="fr-FR" baseline="0" dirty="0" err="1"/>
              <a:t>different</a:t>
            </a:r>
            <a:r>
              <a:rPr lang="fr-FR" baseline="0" dirty="0"/>
              <a:t> </a:t>
            </a:r>
            <a:r>
              <a:rPr lang="fr-FR" baseline="0" dirty="0" err="1"/>
              <a:t>role</a:t>
            </a:r>
            <a:r>
              <a:rPr lang="fr-FR" baseline="0" dirty="0"/>
              <a:t>, </a:t>
            </a:r>
            <a:r>
              <a:rPr lang="fr-FR" baseline="0" dirty="0" err="1"/>
              <a:t>being</a:t>
            </a:r>
            <a:r>
              <a:rPr lang="fr-FR" baseline="0" dirty="0"/>
              <a:t> at times as </a:t>
            </a:r>
            <a:r>
              <a:rPr lang="en-GB" sz="1200" kern="1200" dirty="0">
                <a:solidFill>
                  <a:schemeClr val="tx1"/>
                </a:solidFill>
                <a:effectLst/>
                <a:latin typeface="+mn-lt"/>
                <a:ea typeface="+mn-ea"/>
                <a:cs typeface="+mn-cs"/>
              </a:rPr>
              <a:t>implementer, beneficiary, co-financier</a:t>
            </a:r>
            <a:r>
              <a:rPr lang="en-GB" sz="1200" kern="1200" baseline="0" dirty="0">
                <a:solidFill>
                  <a:schemeClr val="tx1"/>
                </a:solidFill>
                <a:effectLst/>
                <a:latin typeface="+mn-lt"/>
                <a:ea typeface="+mn-ea"/>
                <a:cs typeface="+mn-cs"/>
              </a:rPr>
              <a:t> or</a:t>
            </a:r>
            <a:r>
              <a:rPr lang="en-GB" sz="1200" kern="1200" dirty="0">
                <a:solidFill>
                  <a:schemeClr val="tx1"/>
                </a:solidFill>
                <a:effectLst/>
                <a:latin typeface="+mn-lt"/>
                <a:ea typeface="+mn-ea"/>
                <a:cs typeface="+mn-cs"/>
              </a:rPr>
              <a:t> investor.</a:t>
            </a:r>
            <a:endParaRPr lang="fr-FR" dirty="0"/>
          </a:p>
          <a:p>
            <a:endParaRPr lang="en-GB" dirty="0"/>
          </a:p>
          <a:p>
            <a:pPr marL="228600" indent="-228600">
              <a:buFont typeface="+mj-lt"/>
              <a:buAutoNum type="arabicPeriod"/>
            </a:pPr>
            <a:r>
              <a:rPr lang="en-GB" sz="1200" kern="1200" dirty="0">
                <a:solidFill>
                  <a:schemeClr val="tx1"/>
                </a:solidFill>
                <a:effectLst/>
                <a:latin typeface="+mn-lt"/>
                <a:ea typeface="+mn-ea"/>
                <a:cs typeface="+mn-cs"/>
              </a:rPr>
              <a:t>In terms of the first</a:t>
            </a:r>
            <a:r>
              <a:rPr lang="en-GB" sz="1200" kern="1200" baseline="0" dirty="0">
                <a:solidFill>
                  <a:schemeClr val="tx1"/>
                </a:solidFill>
                <a:effectLst/>
                <a:latin typeface="+mn-lt"/>
                <a:ea typeface="+mn-ea"/>
                <a:cs typeface="+mn-cs"/>
              </a:rPr>
              <a:t> objective, </a:t>
            </a:r>
            <a:r>
              <a:rPr lang="en-GB" sz="1200" kern="1200" dirty="0">
                <a:solidFill>
                  <a:schemeClr val="tx1"/>
                </a:solidFill>
                <a:effectLst/>
                <a:latin typeface="+mn-lt"/>
                <a:ea typeface="+mn-ea"/>
                <a:cs typeface="+mn-cs"/>
              </a:rPr>
              <a:t>DAC members are making use of </a:t>
            </a:r>
            <a:r>
              <a:rPr lang="en-GB" sz="1200" b="1" kern="1200" dirty="0">
                <a:solidFill>
                  <a:schemeClr val="tx1"/>
                </a:solidFill>
                <a:effectLst/>
                <a:latin typeface="+mn-lt"/>
                <a:ea typeface="+mn-ea"/>
                <a:cs typeface="+mn-cs"/>
              </a:rPr>
              <a:t>financial mechanisms</a:t>
            </a:r>
            <a:r>
              <a:rPr lang="en-GB" sz="1200" kern="1200" dirty="0">
                <a:solidFill>
                  <a:schemeClr val="tx1"/>
                </a:solidFill>
                <a:effectLst/>
                <a:latin typeface="+mn-lt"/>
                <a:ea typeface="+mn-ea"/>
                <a:cs typeface="+mn-cs"/>
              </a:rPr>
              <a:t> such as guarantees, debt instruments and grants, implemented by themselves or other partners, to promote development-friendly investments in partner countries in a range of sectors. The objective of leveraging the private sector is therefore about engagement with the private sector to realise development outcomes through a range of sector-agnostic tools in line with the SDGs framework. </a:t>
            </a:r>
          </a:p>
          <a:p>
            <a:pPr marL="228600" indent="-228600">
              <a:buFont typeface="+mj-lt"/>
              <a:buAutoNum type="arabicPeriod"/>
            </a:pPr>
            <a:r>
              <a:rPr lang="en-GB" sz="1200" kern="1200" dirty="0">
                <a:solidFill>
                  <a:schemeClr val="tx1"/>
                </a:solidFill>
                <a:effectLst/>
                <a:latin typeface="+mn-lt"/>
                <a:ea typeface="+mn-ea"/>
                <a:cs typeface="+mn-cs"/>
              </a:rPr>
              <a:t>In terms of the second objective, </a:t>
            </a:r>
            <a:r>
              <a:rPr lang="en-GB" sz="1200" b="1" kern="1200" dirty="0">
                <a:solidFill>
                  <a:schemeClr val="tx1"/>
                </a:solidFill>
                <a:effectLst/>
                <a:latin typeface="+mn-lt"/>
                <a:ea typeface="+mn-ea"/>
                <a:cs typeface="+mn-cs"/>
              </a:rPr>
              <a:t>business-to-business schemes </a:t>
            </a:r>
            <a:r>
              <a:rPr lang="en-GB" sz="1200" kern="1200" dirty="0">
                <a:solidFill>
                  <a:schemeClr val="tx1"/>
                </a:solidFill>
                <a:effectLst/>
                <a:latin typeface="+mn-lt"/>
                <a:ea typeface="+mn-ea"/>
                <a:cs typeface="+mn-cs"/>
              </a:rPr>
              <a:t>are used to promote collaboration between domestic and partner country private sector actors. These schemes typically provide financial and technical support for business-to-business partnerships.</a:t>
            </a:r>
          </a:p>
          <a:p>
            <a:pPr marL="228600" indent="-228600">
              <a:buFont typeface="+mj-lt"/>
              <a:buAutoNum type="arabicPeriod"/>
            </a:pPr>
            <a:r>
              <a:rPr lang="en-GB" sz="1200" kern="1200" dirty="0">
                <a:solidFill>
                  <a:schemeClr val="tx1"/>
                </a:solidFill>
                <a:effectLst/>
                <a:latin typeface="+mn-lt"/>
                <a:ea typeface="+mn-ea"/>
                <a:cs typeface="+mn-cs"/>
              </a:rPr>
              <a:t>Finally, many DAC members include the promotion of private sector development alongside private sector engagement in their strategies. These approaches include activities directed at establishing sound business environments, addressing market failures, and supporting individuals and businesses to effectively engage in the economy. Strategies for private sector development often include financial and non-financial forms of private sector engagement, such as financial support and capacity development for private sector partners in partner countries, as well as knowledge and technology transfer programme</a:t>
            </a:r>
          </a:p>
          <a:p>
            <a:endParaRPr lang="fr-FR" dirty="0"/>
          </a:p>
          <a:p>
            <a:endParaRPr lang="fr-FR"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b="1" baseline="0" dirty="0" err="1"/>
              <a:t>Follow</a:t>
            </a:r>
            <a:r>
              <a:rPr lang="fr-FR" b="1" baseline="0" dirty="0"/>
              <a:t>-up question</a:t>
            </a:r>
            <a:r>
              <a:rPr lang="fr-FR" baseline="0" dirty="0"/>
              <a:t>: Can </a:t>
            </a:r>
            <a:r>
              <a:rPr lang="fr-FR" baseline="0" dirty="0" err="1"/>
              <a:t>you</a:t>
            </a:r>
            <a:r>
              <a:rPr lang="fr-FR" baseline="0" dirty="0"/>
              <a:t> tell us more about h</a:t>
            </a:r>
            <a:r>
              <a:rPr lang="en-US" sz="1200" b="0" i="0" u="none" strike="noStrike" kern="1200" baseline="0" dirty="0">
                <a:solidFill>
                  <a:schemeClr val="tx1"/>
                </a:solidFill>
                <a:latin typeface="+mn-lt"/>
                <a:ea typeface="+mn-ea"/>
                <a:cs typeface="+mn-cs"/>
              </a:rPr>
              <a:t>ow to maximize effective private sector engagement? What are the key issue areas?</a:t>
            </a:r>
          </a:p>
          <a:p>
            <a:endParaRPr lang="fr-FR" dirty="0"/>
          </a:p>
          <a:p>
            <a:endParaRPr lang="fr-FR" dirty="0"/>
          </a:p>
          <a:p>
            <a:r>
              <a:rPr lang="fr-FR" b="1" i="1" u="sng" dirty="0"/>
              <a:t>MORE INFO:</a:t>
            </a:r>
          </a:p>
          <a:p>
            <a:r>
              <a:rPr lang="en-GB" sz="1200" kern="1200" dirty="0">
                <a:solidFill>
                  <a:schemeClr val="tx1"/>
                </a:solidFill>
                <a:effectLst/>
                <a:latin typeface="+mn-lt"/>
                <a:ea typeface="+mn-ea"/>
                <a:cs typeface="+mn-cs"/>
              </a:rPr>
              <a:t>Overall, in 2016, 15 DAC members had specific policy frameworks or strategies to engage the private sector. Another seven DAC members refer to private sector engagement in broader policy documents or on their websites, though have not made available a formal strategy. Generally speaking, these frameworks outline DAC members’ ambition to harness the private sector’s finance, innovation and know-how through strategies that capitalise on the alignment of development and commercial objectives</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A80002-859A-49BD-8641-74EDAE6AE3C1}"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41051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Innovative Finance may refer to strategies for </a:t>
            </a:r>
            <a:r>
              <a:rPr lang="en-US" dirty="0" err="1"/>
              <a:t>mobilising</a:t>
            </a:r>
            <a:r>
              <a:rPr lang="en-US" dirty="0"/>
              <a:t> additional private finance  and/or for making more effective use of existing funds for development by engaging with private investors, funds or financial institutions. Three specific concepts that feature frequently in discussions on innovative finance include</a:t>
            </a:r>
          </a:p>
          <a:p>
            <a:endParaRPr lang="en-GB" dirty="0"/>
          </a:p>
          <a:p>
            <a:endParaRPr lang="en-GB" dirty="0"/>
          </a:p>
          <a:p>
            <a:endParaRPr lang="en-GB" dirty="0"/>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A80002-859A-49BD-8641-74EDAE6AE3C1}"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008069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r>
              <a:rPr lang="en-US" sz="1200" b="1" kern="1200" dirty="0">
                <a:solidFill>
                  <a:schemeClr val="tx1"/>
                </a:solidFill>
                <a:effectLst/>
                <a:latin typeface="+mn-lt"/>
                <a:ea typeface="+mn-ea"/>
                <a:cs typeface="+mn-cs"/>
              </a:rPr>
              <a:t>Example. Japan’s “Public-Private Policy Dialogue on Economic Development”</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Recognizing the importance of private actors to achieving 2030 agenda in developing countries, the government of Japan regularly holds the strategic dialogues with private and public actors active in development co-operation. The dialogue consists of public entities such as Ministry of Foreign Affairs, Ministry of Finance, Ministry of Economy, Trade and Industry, Japan International Cooperation Agency and Japan Bank for International Cooperation, and private actors including the Chamber of Commerce and Japan Business Federation. Through the dialogue, public and private actors share their experience acquired in developing countries and apply them to further discussion on policy making to engage more private actors in development co-operation.</a:t>
            </a:r>
          </a:p>
          <a:p>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Knowledge and information sharing</a:t>
            </a:r>
            <a:r>
              <a:rPr lang="en-GB" dirty="0"/>
              <a:t>. Example: Netherland’s PPP Lab, mandate by the Dutch Government to generate knowledge and methodological lessons from and on PPPs that can be used to improve policy and implementation. Focuses on business models, scaling up and system change, governance and government and partnership performance tracking.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Example. Germany’s Chambers and Associations Partnership Programme (KVP)</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Chambers and Associations Partnership Programme, funded by the German Federal Ministry for Economic Cooperation and Development (BMZ) aims to support and connect German chambers and business associations with partners in developing countries. The </a:t>
            </a:r>
            <a:r>
              <a:rPr lang="en-US" sz="1200" kern="1200" dirty="0" err="1">
                <a:solidFill>
                  <a:schemeClr val="tx1"/>
                </a:solidFill>
                <a:effectLst/>
                <a:latin typeface="+mn-lt"/>
                <a:ea typeface="+mn-ea"/>
                <a:cs typeface="+mn-cs"/>
              </a:rPr>
              <a:t>programme</a:t>
            </a:r>
            <a:r>
              <a:rPr lang="en-US" sz="1200" kern="1200" dirty="0">
                <a:solidFill>
                  <a:schemeClr val="tx1"/>
                </a:solidFill>
                <a:effectLst/>
                <a:latin typeface="+mn-lt"/>
                <a:ea typeface="+mn-ea"/>
                <a:cs typeface="+mn-cs"/>
              </a:rPr>
              <a:t> harnesses the experience of German private sector actors into development co-operation activities. Furthermore, by improving the quality of industries in developing partner countries, the local business environment can become more attractive for private companies in making FDIs, which can lead to further economic development of the beneficiary countries.  </a:t>
            </a:r>
            <a:endParaRPr lang="en-GB" sz="1200" kern="1200" dirty="0">
              <a:solidFill>
                <a:schemeClr val="tx1"/>
              </a:solidFill>
              <a:effectLst/>
              <a:latin typeface="+mn-lt"/>
              <a:ea typeface="+mn-ea"/>
              <a:cs typeface="+mn-cs"/>
            </a:endParaRPr>
          </a:p>
          <a:p>
            <a:endParaRPr lang="en-GB" dirty="0"/>
          </a:p>
          <a:p>
            <a:r>
              <a:rPr lang="fr-FR" b="1" i="1" u="sng" dirty="0"/>
              <a:t>ANNEX:</a:t>
            </a:r>
            <a:endParaRPr lang="en-GB" b="1" i="1" u="sng" dirty="0"/>
          </a:p>
          <a:p>
            <a:endParaRPr lang="en-GB" b="1" i="1" dirty="0"/>
          </a:p>
          <a:p>
            <a:r>
              <a:rPr lang="en-GB" b="1" i="1" dirty="0"/>
              <a:t>Soft Tools, such as: </a:t>
            </a:r>
            <a:endParaRPr lang="en-GB" dirty="0"/>
          </a:p>
          <a:p>
            <a:pPr lvl="0"/>
            <a:r>
              <a:rPr lang="en-GB" b="1" dirty="0"/>
              <a:t>Knowledge and information sharing</a:t>
            </a:r>
            <a:r>
              <a:rPr lang="en-GB" dirty="0"/>
              <a:t>. Example: Netherland’s PPP Lab, mandate by the Dutch Government to generate knowledge and methodological lessons from and on PPPs that can be used to improve policy and implementation. Focuses on business models, scaling up and system change, governance and government and partnership performance tracking. </a:t>
            </a:r>
          </a:p>
          <a:p>
            <a:pPr lvl="0"/>
            <a:r>
              <a:rPr lang="en-GB" b="1" dirty="0"/>
              <a:t>Policy dialogues</a:t>
            </a:r>
            <a:r>
              <a:rPr lang="en-GB" dirty="0"/>
              <a:t>, like Japan’s Public-Private Dialogue on Economic Development. </a:t>
            </a:r>
          </a:p>
          <a:p>
            <a:pPr lvl="0"/>
            <a:r>
              <a:rPr lang="en-GB" b="1" dirty="0"/>
              <a:t>Technical Assistance</a:t>
            </a:r>
            <a:r>
              <a:rPr lang="en-GB" dirty="0"/>
              <a:t>, like Czech Republic’s B2B programme, which serves to lower the engagement barrier. </a:t>
            </a:r>
          </a:p>
          <a:p>
            <a:pPr lvl="0"/>
            <a:r>
              <a:rPr lang="en-GB" b="1" dirty="0"/>
              <a:t>Capacity Development</a:t>
            </a:r>
            <a:r>
              <a:rPr lang="en-GB" dirty="0"/>
              <a:t>, like Germany’s Chambers and Associations Partnership Programme KVP. </a:t>
            </a:r>
          </a:p>
          <a:p>
            <a:pPr lvl="0"/>
            <a:endParaRPr lang="en-GB" b="1" dirty="0"/>
          </a:p>
          <a:p>
            <a:pPr lvl="0"/>
            <a:endParaRPr lang="en-GB" b="1" dirty="0"/>
          </a:p>
          <a:p>
            <a:pPr lvl="0"/>
            <a:endParaRPr lang="en-GB" b="1" dirty="0"/>
          </a:p>
          <a:p>
            <a:pPr lvl="0"/>
            <a:r>
              <a:rPr lang="en-GB" b="1" dirty="0"/>
              <a:t>Knowledge and information sharing</a:t>
            </a:r>
            <a:r>
              <a:rPr lang="en-GB" dirty="0"/>
              <a:t>. Example: Netherland’s PPP Lab, mandate by the Dutch Government to generate knowledge and methodological lessons from and on PPPs that can be used to improve policy and implementation. Focuses on business models, scaling up and system change, governance and government and partnership performance tracking. </a:t>
            </a:r>
          </a:p>
          <a:p>
            <a:pPr lvl="0"/>
            <a:r>
              <a:rPr lang="en-GB" b="1" dirty="0"/>
              <a:t>Policy dialogues</a:t>
            </a:r>
            <a:r>
              <a:rPr lang="en-GB" dirty="0"/>
              <a:t>, like Japan’s Public-Private Dialogue on Economic Development. </a:t>
            </a:r>
          </a:p>
          <a:p>
            <a:pPr lvl="0"/>
            <a:r>
              <a:rPr lang="en-GB" b="1" dirty="0"/>
              <a:t>Technical Assistance</a:t>
            </a:r>
            <a:r>
              <a:rPr lang="en-GB" dirty="0"/>
              <a:t>, like Czech Republic’s B2B programme, which serves to lower the engagement barrier. </a:t>
            </a:r>
          </a:p>
          <a:p>
            <a:pPr lvl="0"/>
            <a:r>
              <a:rPr lang="en-GB" b="1" dirty="0"/>
              <a:t>Capacity Development</a:t>
            </a:r>
            <a:r>
              <a:rPr lang="en-GB" dirty="0"/>
              <a:t>, like Germany’s Chambers and Associations Partnership Programme KVP. </a:t>
            </a:r>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A80002-859A-49BD-8641-74EDAE6AE3C1}"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566766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GB" dirty="0"/>
              <a:t>Number of impact investors rose from fewer than 50 pre-1997 to well over 200 in 2017</a:t>
            </a:r>
          </a:p>
          <a:p>
            <a:pPr lvl="1"/>
            <a:r>
              <a:rPr lang="en-GB" dirty="0"/>
              <a:t>SII assets under management represents 228.1billion USD, 56% of which was allocated in emerging markets</a:t>
            </a:r>
          </a:p>
          <a:p>
            <a:pPr lvl="1"/>
            <a:r>
              <a:rPr lang="en-GB" dirty="0"/>
              <a:t>BUT, there is a concrete risk of impact washing. Crowded space with diverse definitions. </a:t>
            </a:r>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A80002-859A-49BD-8641-74EDAE6AE3C1}"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845607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mn-lt"/>
                <a:ea typeface="+mn-ea"/>
                <a:cs typeface="+mn-cs"/>
              </a:rPr>
              <a:t>Blended finance is emerging as an important set of financial instruments to help mobilise private financing</a:t>
            </a:r>
            <a:r>
              <a:rPr lang="en-GB" sz="1200" kern="1200" dirty="0">
                <a:solidFill>
                  <a:schemeClr val="tx1"/>
                </a:solidFill>
                <a:effectLst/>
                <a:latin typeface="+mn-lt"/>
                <a:ea typeface="+mn-ea"/>
                <a:cs typeface="+mn-cs"/>
              </a:rPr>
              <a:t> for development priorities in developing countries and is a critical strategic policy approach that governments can take in response to the Addis Abba Action Agenda. The OECD has framed blended finance as the </a:t>
            </a:r>
            <a:r>
              <a:rPr lang="en-GB" sz="1200" b="1" kern="1200" dirty="0">
                <a:solidFill>
                  <a:schemeClr val="tx1"/>
                </a:solidFill>
                <a:effectLst/>
                <a:latin typeface="+mn-lt"/>
                <a:ea typeface="+mn-ea"/>
                <a:cs typeface="+mn-cs"/>
              </a:rPr>
              <a:t>strategic use of development finance for the mobilisation of additional finance towards sustainable development in developing countries</a:t>
            </a:r>
            <a:r>
              <a:rPr lang="en-GB" sz="1200" kern="1200" dirty="0">
                <a:solidFill>
                  <a:schemeClr val="tx1"/>
                </a:solidFill>
                <a:effectLst/>
                <a:latin typeface="+mn-lt"/>
                <a:ea typeface="+mn-ea"/>
                <a:cs typeface="+mn-cs"/>
              </a:rPr>
              <a:t>. The focus is primarily on crowding-in additional commercial finance that is not currently deployed to support development outcomes. Blended finance does so by helping to overcome systemic bottlenecks and project level viability gaps, which is critical in narrowing the substantial financing gap.</a:t>
            </a:r>
            <a:endParaRPr lang="en-GB" dirty="0"/>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A80002-859A-49BD-8641-74EDAE6AE3C1}"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451906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PF4SD</a:t>
            </a:r>
            <a:r>
              <a:rPr lang="en-GB" baseline="0" dirty="0"/>
              <a:t> Work programme </a:t>
            </a:r>
          </a:p>
          <a:p>
            <a:endParaRPr lang="en-GB" baseline="0" dirty="0"/>
          </a:p>
          <a:p>
            <a:pPr marL="171450" indent="-171450">
              <a:lnSpc>
                <a:spcPct val="120000"/>
              </a:lnSpc>
              <a:buFont typeface="Arial" panose="020B0604020202020204" pitchFamily="34" charset="0"/>
              <a:buChar char="•"/>
            </a:pPr>
            <a:r>
              <a:rPr lang="en-GB" dirty="0"/>
              <a:t>Gathering additional evidence on specific contexts, sectors and instruments</a:t>
            </a:r>
          </a:p>
          <a:p>
            <a:pPr marL="171450" indent="-171450">
              <a:lnSpc>
                <a:spcPct val="120000"/>
              </a:lnSpc>
              <a:buFont typeface="Arial" panose="020B0604020202020204" pitchFamily="34" charset="0"/>
              <a:buChar char="•"/>
            </a:pPr>
            <a:r>
              <a:rPr lang="en-GB" dirty="0"/>
              <a:t>Better understanding the impact of investment in development co-operation</a:t>
            </a:r>
          </a:p>
          <a:p>
            <a:pPr marL="171450" indent="-171450">
              <a:lnSpc>
                <a:spcPct val="120000"/>
              </a:lnSpc>
              <a:buFont typeface="Arial" panose="020B0604020202020204" pitchFamily="34" charset="0"/>
              <a:buChar char="•"/>
            </a:pPr>
            <a:r>
              <a:rPr lang="en-GB" dirty="0"/>
              <a:t>Building policy guidance: The Tri Hita Karana Roadmap for Blended Finance</a:t>
            </a:r>
          </a:p>
          <a:p>
            <a:pPr marL="171450" indent="-171450">
              <a:lnSpc>
                <a:spcPct val="120000"/>
              </a:lnSpc>
              <a:buFont typeface="Arial" panose="020B0604020202020204" pitchFamily="34" charset="0"/>
              <a:buChar char="•"/>
            </a:pPr>
            <a:r>
              <a:rPr lang="en-US" dirty="0"/>
              <a:t>Convening the community of practice </a:t>
            </a:r>
          </a:p>
          <a:p>
            <a:pPr marL="171450" indent="-171450">
              <a:lnSpc>
                <a:spcPct val="120000"/>
              </a:lnSpc>
              <a:buFont typeface="Arial" panose="020B0604020202020204" pitchFamily="34" charset="0"/>
              <a:buChar char="•"/>
            </a:pPr>
            <a:endParaRPr lang="en-US" dirty="0"/>
          </a:p>
          <a:p>
            <a:pPr marL="0" indent="0">
              <a:lnSpc>
                <a:spcPct val="120000"/>
              </a:lnSpc>
              <a:buFont typeface="Arial" panose="020B0604020202020204" pitchFamily="34" charset="0"/>
              <a:buNone/>
            </a:pPr>
            <a:r>
              <a:rPr lang="en-US" dirty="0"/>
              <a:t>THK </a:t>
            </a:r>
          </a:p>
          <a:p>
            <a:pPr marL="0" indent="0">
              <a:lnSpc>
                <a:spcPct val="120000"/>
              </a:lnSpc>
              <a:buFont typeface="Arial" panose="020B0604020202020204" pitchFamily="34" charset="0"/>
              <a:buNone/>
            </a:pPr>
            <a:r>
              <a:rPr lang="en-US" dirty="0"/>
              <a:t>To capitalise on the collective strength in mobilising commercial capital towards the SDG-related financing gap, blended finance actors are engaging in a coordinated effort to ensure the effectiveness and scaling up of blended finance operations. Approaches to blended finance have evolved over different periods of time at varying speeds and in response to diverse actors and stakeholders. </a:t>
            </a:r>
          </a:p>
          <a:p>
            <a:pPr marL="0" indent="0">
              <a:lnSpc>
                <a:spcPct val="120000"/>
              </a:lnSpc>
              <a:buFont typeface="Arial" panose="020B0604020202020204" pitchFamily="34" charset="0"/>
              <a:buNone/>
            </a:pPr>
            <a:endParaRPr lang="en-US" dirty="0"/>
          </a:p>
          <a:p>
            <a:pPr marL="0" indent="0">
              <a:lnSpc>
                <a:spcPct val="120000"/>
              </a:lnSpc>
              <a:buFont typeface="Arial" panose="020B0604020202020204" pitchFamily="34" charset="0"/>
              <a:buNone/>
            </a:pPr>
            <a:r>
              <a:rPr lang="en-US" dirty="0"/>
              <a:t>The goal is to work together, in parallel with the innovative and evolving investment environment, in order that the 2030 agenda can be effectively delivered. Beyond scaling up commercial investments in the development finance spectrum, blended finance providers and recipients must collectively champion the application of high standards and shared values throughout the financing process.</a:t>
            </a:r>
          </a:p>
          <a:p>
            <a:pPr marL="0" indent="0">
              <a:lnSpc>
                <a:spcPct val="120000"/>
              </a:lnSpc>
              <a:buFont typeface="Arial" panose="020B0604020202020204" pitchFamily="34" charset="0"/>
              <a:buNone/>
            </a:pPr>
            <a:endParaRPr lang="en-US" dirty="0"/>
          </a:p>
          <a:p>
            <a:pPr marL="0" indent="0">
              <a:lnSpc>
                <a:spcPct val="120000"/>
              </a:lnSpc>
              <a:buFont typeface="Arial" panose="020B0604020202020204" pitchFamily="34" charset="0"/>
              <a:buNone/>
            </a:pPr>
            <a:r>
              <a:rPr lang="en-US" dirty="0"/>
              <a:t>The shared value system on blended finance promotes that stakeholders act coherently within established and existing blended finance frameworks by finding a common language. Having a common language will reinforce actions both at the policy level as well as at the operational level. In doing so, the common value system will work as a means to building on existing governance mechanisms within a value driven framework. The shared value system aims to set a framework for common values for all actors working to scale their blended finance operations and improve their effectiveness</a:t>
            </a:r>
          </a:p>
          <a:p>
            <a:pPr marL="0" indent="0">
              <a:lnSpc>
                <a:spcPct val="120000"/>
              </a:lnSpc>
              <a:buFont typeface="Arial" panose="020B0604020202020204" pitchFamily="34" charset="0"/>
              <a:buNone/>
            </a:pPr>
            <a:endParaRPr lang="en-US" dirty="0"/>
          </a:p>
          <a:p>
            <a:pPr marL="0" indent="0">
              <a:lnSpc>
                <a:spcPct val="120000"/>
              </a:lnSpc>
              <a:buFont typeface="Arial" panose="020B0604020202020204" pitchFamily="34" charset="0"/>
              <a:buNone/>
            </a:pPr>
            <a:r>
              <a:rPr lang="en-US" dirty="0"/>
              <a:t>OECD DAC Principles:</a:t>
            </a:r>
            <a:r>
              <a:rPr lang="en-US" baseline="0" dirty="0"/>
              <a:t> </a:t>
            </a:r>
          </a:p>
          <a:p>
            <a:pPr marL="0" indent="0">
              <a:lnSpc>
                <a:spcPct val="120000"/>
              </a:lnSpc>
              <a:buFont typeface="Arial" panose="020B0604020202020204" pitchFamily="34" charset="0"/>
              <a:buNone/>
            </a:pPr>
            <a:endParaRPr lang="en-US" baseline="0" dirty="0"/>
          </a:p>
          <a:p>
            <a:pPr marL="0" indent="0">
              <a:lnSpc>
                <a:spcPct val="120000"/>
              </a:lnSpc>
              <a:buFont typeface="Arial" panose="020B0604020202020204" pitchFamily="34" charset="0"/>
              <a:buNone/>
            </a:pPr>
            <a:endParaRPr lang="en-GB" dirty="0"/>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4CE3290-8775-4B3F-B3F0-D52298C9F837}"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461030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A80002-859A-49BD-8641-74EDAE6AE3C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43582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It is one way of </a:t>
            </a:r>
            <a:r>
              <a:rPr lang="en-US" sz="1200" dirty="0" err="1"/>
              <a:t>channelling</a:t>
            </a:r>
            <a:r>
              <a:rPr lang="en-US" sz="1200" dirty="0"/>
              <a:t> more resources towards the Sustainable Development Goals (SDGs).</a:t>
            </a:r>
            <a:endParaRPr lang="en-GB" sz="1200" dirty="0"/>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A80002-859A-49BD-8641-74EDAE6AE3C1}"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258701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9335B7C-341E-4DE4-BF80-197F46169B3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05805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3) What are some good practices or </a:t>
            </a:r>
            <a:r>
              <a:rPr lang="en-GB" sz="1200" b="1" kern="1200" dirty="0">
                <a:solidFill>
                  <a:schemeClr val="tx1"/>
                </a:solidFill>
                <a:effectLst/>
                <a:latin typeface="+mn-lt"/>
                <a:ea typeface="+mn-ea"/>
                <a:cs typeface="+mn-cs"/>
              </a:rPr>
              <a:t>principles</a:t>
            </a:r>
            <a:r>
              <a:rPr lang="en-GB" sz="1200" kern="1200" dirty="0">
                <a:solidFill>
                  <a:schemeClr val="tx1"/>
                </a:solidFill>
                <a:effectLst/>
                <a:latin typeface="+mn-lt"/>
                <a:ea typeface="+mn-ea"/>
                <a:cs typeface="+mn-cs"/>
              </a:rPr>
              <a:t> in engaging with the private sector in development co-operation? </a:t>
            </a:r>
          </a:p>
          <a:p>
            <a:endParaRPr lang="en-GB" sz="1200" b="0" kern="1200" dirty="0">
              <a:solidFill>
                <a:schemeClr val="tx1"/>
              </a:solidFill>
              <a:effectLst/>
              <a:latin typeface="+mn-lt"/>
              <a:ea typeface="+mn-ea"/>
              <a:cs typeface="+mn-cs"/>
            </a:endParaRPr>
          </a:p>
          <a:p>
            <a:r>
              <a:rPr lang="en-GB" sz="1200" b="0" kern="1200" dirty="0">
                <a:solidFill>
                  <a:schemeClr val="tx1"/>
                </a:solidFill>
                <a:effectLst/>
                <a:latin typeface="+mn-lt"/>
                <a:ea typeface="+mn-ea"/>
                <a:cs typeface="+mn-cs"/>
              </a:rPr>
              <a:t>As we have seen when defining PSE, </a:t>
            </a:r>
            <a:r>
              <a:rPr lang="en-GB" sz="1200" b="1" kern="1200" dirty="0">
                <a:solidFill>
                  <a:schemeClr val="tx1"/>
                </a:solidFill>
                <a:effectLst/>
                <a:latin typeface="+mn-lt"/>
                <a:ea typeface="+mn-ea"/>
                <a:cs typeface="+mn-cs"/>
              </a:rPr>
              <a:t>development results</a:t>
            </a:r>
            <a:r>
              <a:rPr lang="en-GB" sz="1200" kern="1200" dirty="0">
                <a:solidFill>
                  <a:schemeClr val="tx1"/>
                </a:solidFill>
                <a:effectLst/>
                <a:latin typeface="+mn-lt"/>
                <a:ea typeface="+mn-ea"/>
                <a:cs typeface="+mn-cs"/>
              </a:rPr>
              <a:t>, in particular the realisation of the Sustainable Development Goals, should </a:t>
            </a:r>
            <a:r>
              <a:rPr lang="en-GB" sz="1200" b="1" kern="1200" dirty="0">
                <a:solidFill>
                  <a:schemeClr val="tx1"/>
                </a:solidFill>
                <a:effectLst/>
                <a:latin typeface="+mn-lt"/>
                <a:ea typeface="+mn-ea"/>
                <a:cs typeface="+mn-cs"/>
              </a:rPr>
              <a:t>underpin private sector engagement portfolios</a:t>
            </a:r>
            <a:r>
              <a:rPr lang="en-GB" sz="1200" kern="1200" dirty="0">
                <a:solidFill>
                  <a:schemeClr val="tx1"/>
                </a:solidFill>
                <a:effectLst/>
                <a:latin typeface="+mn-lt"/>
                <a:ea typeface="+mn-ea"/>
                <a:cs typeface="+mn-cs"/>
              </a:rPr>
              <a:t>. Engagement mechanisms should be aligned to overall development co-operation </a:t>
            </a:r>
            <a:r>
              <a:rPr lang="en-GB" sz="1200" b="1" kern="1200" dirty="0">
                <a:solidFill>
                  <a:schemeClr val="tx1"/>
                </a:solidFill>
                <a:effectLst/>
                <a:latin typeface="+mn-lt"/>
                <a:ea typeface="+mn-ea"/>
                <a:cs typeface="+mn-cs"/>
              </a:rPr>
              <a:t>priorities</a:t>
            </a:r>
            <a:r>
              <a:rPr lang="en-GB" sz="1200" kern="1200" dirty="0">
                <a:solidFill>
                  <a:schemeClr val="tx1"/>
                </a:solidFill>
                <a:effectLst/>
                <a:latin typeface="+mn-lt"/>
                <a:ea typeface="+mn-ea"/>
                <a:cs typeface="+mn-cs"/>
              </a:rPr>
              <a:t> at national and </a:t>
            </a:r>
            <a:r>
              <a:rPr lang="en-GB" sz="1200" b="1" kern="1200" dirty="0">
                <a:solidFill>
                  <a:schemeClr val="tx1"/>
                </a:solidFill>
                <a:effectLst/>
                <a:latin typeface="+mn-lt"/>
                <a:ea typeface="+mn-ea"/>
                <a:cs typeface="+mn-cs"/>
              </a:rPr>
              <a:t>partner country level</a:t>
            </a:r>
            <a:r>
              <a:rPr lang="en-GB" sz="1200" kern="1200" dirty="0">
                <a:solidFill>
                  <a:schemeClr val="tx1"/>
                </a:solidFill>
                <a:effectLst/>
                <a:latin typeface="+mn-lt"/>
                <a:ea typeface="+mn-ea"/>
                <a:cs typeface="+mn-cs"/>
              </a:rPr>
              <a:t>, in terms of themes, sectors and countries of focus. Also, the decision to partner with the private sector should be rooted in a </a:t>
            </a:r>
            <a:r>
              <a:rPr lang="en-GB" sz="1200" b="1" kern="1200" dirty="0">
                <a:solidFill>
                  <a:schemeClr val="tx1"/>
                </a:solidFill>
                <a:effectLst/>
                <a:latin typeface="+mn-lt"/>
                <a:ea typeface="+mn-ea"/>
                <a:cs typeface="+mn-cs"/>
              </a:rPr>
              <a:t>theory of change</a:t>
            </a:r>
            <a:r>
              <a:rPr lang="en-GB" sz="1200" kern="1200" dirty="0">
                <a:solidFill>
                  <a:schemeClr val="tx1"/>
                </a:solidFill>
                <a:effectLst/>
                <a:latin typeface="+mn-lt"/>
                <a:ea typeface="+mn-ea"/>
                <a:cs typeface="+mn-cs"/>
              </a:rPr>
              <a:t> that establishes whether and how the private sector is best placed to help realise specific development results.</a:t>
            </a:r>
          </a:p>
          <a:p>
            <a:r>
              <a:rPr lang="en-GB" sz="1200" kern="1200" dirty="0">
                <a:solidFill>
                  <a:schemeClr val="tx1"/>
                </a:solidFill>
                <a:effectLst/>
                <a:latin typeface="+mn-lt"/>
                <a:ea typeface="+mn-ea"/>
                <a:cs typeface="+mn-cs"/>
              </a:rPr>
              <a:t>In March 2019, the Global Partnership for Effective Development Co-operation (GPEDC) has endorsed five, mutually reinforcing </a:t>
            </a:r>
            <a:r>
              <a:rPr lang="en-GB" sz="1200" b="1" kern="1200" dirty="0">
                <a:solidFill>
                  <a:schemeClr val="tx1"/>
                </a:solidFill>
                <a:effectLst/>
                <a:latin typeface="+mn-lt"/>
                <a:ea typeface="+mn-ea"/>
                <a:cs typeface="+mn-cs"/>
              </a:rPr>
              <a:t>Principles for Effective Private Sector Engagement, </a:t>
            </a:r>
            <a:r>
              <a:rPr lang="en-GB" sz="1200" kern="1200" dirty="0">
                <a:solidFill>
                  <a:schemeClr val="tx1"/>
                </a:solidFill>
                <a:effectLst/>
                <a:latin typeface="+mn-lt"/>
                <a:ea typeface="+mn-ea"/>
                <a:cs typeface="+mn-cs"/>
              </a:rPr>
              <a:t>largely focusing on PSE at country level, reproduced below: </a:t>
            </a:r>
          </a:p>
          <a:p>
            <a:r>
              <a:rPr lang="en-GB" sz="1200" kern="1200" dirty="0">
                <a:solidFill>
                  <a:schemeClr val="tx1"/>
                </a:solidFill>
                <a:effectLst/>
                <a:latin typeface="+mn-lt"/>
                <a:ea typeface="+mn-ea"/>
                <a:cs typeface="+mn-cs"/>
              </a:rPr>
              <a:t>A full description of the principles is available at: </a:t>
            </a:r>
            <a:r>
              <a:rPr lang="en-GB" sz="1200" u="sng" kern="1200" dirty="0">
                <a:solidFill>
                  <a:schemeClr val="tx1"/>
                </a:solidFill>
                <a:effectLst/>
                <a:latin typeface="+mn-lt"/>
                <a:ea typeface="+mn-ea"/>
                <a:cs typeface="+mn-cs"/>
                <a:hlinkClick r:id="rId3"/>
              </a:rPr>
              <a:t>https://effectivecooperation.org/wp-content/uploads/2019/06/Kampala-Principles-final.pdf</a:t>
            </a:r>
            <a:endParaRPr lang="en-GB" sz="1200" kern="1200" dirty="0">
              <a:solidFill>
                <a:schemeClr val="tx1"/>
              </a:solidFill>
              <a:effectLst/>
              <a:latin typeface="+mn-lt"/>
              <a:ea typeface="+mn-ea"/>
              <a:cs typeface="+mn-cs"/>
            </a:endParaRPr>
          </a:p>
          <a:p>
            <a:endParaRPr lang="fr-FR" b="1" dirty="0"/>
          </a:p>
          <a:p>
            <a:pPr marL="171450" indent="-171450">
              <a:buFont typeface="Symbol" panose="05050102010706020507" pitchFamily="18" charset="2"/>
              <a:buChar char="Þ"/>
            </a:pPr>
            <a:r>
              <a:rPr lang="fr-FR" b="1" dirty="0" err="1"/>
              <a:t>Follow</a:t>
            </a:r>
            <a:r>
              <a:rPr lang="fr-FR" b="1" dirty="0"/>
              <a:t>-up question</a:t>
            </a:r>
            <a:r>
              <a:rPr lang="fr-FR" b="0" baseline="0" dirty="0"/>
              <a:t> =&gt; Can </a:t>
            </a:r>
            <a:r>
              <a:rPr lang="fr-FR" b="0" baseline="0" dirty="0" err="1"/>
              <a:t>you</a:t>
            </a:r>
            <a:r>
              <a:rPr lang="fr-FR" b="0" baseline="0" dirty="0"/>
              <a:t> tell us more about the </a:t>
            </a:r>
            <a:r>
              <a:rPr lang="fr-FR" b="0" baseline="0" dirty="0" err="1"/>
              <a:t>principles</a:t>
            </a:r>
            <a:r>
              <a:rPr lang="fr-FR" b="0" baseline="0" dirty="0"/>
              <a:t> for </a:t>
            </a:r>
            <a:r>
              <a:rPr lang="fr-FR" b="0" baseline="0" dirty="0" err="1"/>
              <a:t>private</a:t>
            </a:r>
            <a:r>
              <a:rPr lang="fr-FR" b="0" baseline="0" dirty="0"/>
              <a:t> </a:t>
            </a:r>
            <a:r>
              <a:rPr lang="fr-FR" b="0" baseline="0" dirty="0" err="1"/>
              <a:t>sector</a:t>
            </a:r>
            <a:r>
              <a:rPr lang="fr-FR" b="0" baseline="0" dirty="0"/>
              <a:t> </a:t>
            </a:r>
            <a:r>
              <a:rPr lang="fr-FR" b="0" baseline="0" dirty="0" err="1"/>
              <a:t>engagment</a:t>
            </a:r>
            <a:r>
              <a:rPr lang="fr-FR" b="0" baseline="0" dirty="0"/>
              <a:t>? How </a:t>
            </a:r>
            <a:r>
              <a:rPr lang="fr-FR" b="0" baseline="0" dirty="0" err="1"/>
              <a:t>were</a:t>
            </a:r>
            <a:r>
              <a:rPr lang="fr-FR" b="0" baseline="0" dirty="0"/>
              <a:t> </a:t>
            </a:r>
            <a:r>
              <a:rPr lang="fr-FR" b="0" baseline="0" dirty="0" err="1"/>
              <a:t>they</a:t>
            </a:r>
            <a:r>
              <a:rPr lang="fr-FR" b="0" baseline="0" dirty="0"/>
              <a:t> </a:t>
            </a:r>
            <a:r>
              <a:rPr lang="fr-FR" b="0" baseline="0" dirty="0" err="1"/>
              <a:t>developed</a:t>
            </a:r>
            <a:r>
              <a:rPr lang="fr-FR" b="0" baseline="0" dirty="0"/>
              <a:t>? </a:t>
            </a:r>
            <a:r>
              <a:rPr lang="fr-FR" b="0" baseline="0" dirty="0" err="1"/>
              <a:t>What</a:t>
            </a:r>
            <a:r>
              <a:rPr lang="fr-FR" b="0" baseline="0" dirty="0"/>
              <a:t> do </a:t>
            </a:r>
            <a:r>
              <a:rPr lang="fr-FR" b="0" baseline="0" dirty="0" err="1"/>
              <a:t>they</a:t>
            </a:r>
            <a:r>
              <a:rPr lang="fr-FR" b="0" baseline="0" dirty="0"/>
              <a:t> </a:t>
            </a:r>
            <a:r>
              <a:rPr lang="fr-FR" b="0" baseline="0" dirty="0" err="1"/>
              <a:t>prescribe</a:t>
            </a:r>
            <a:r>
              <a:rPr lang="fr-FR" b="0" baseline="0" dirty="0"/>
              <a:t> in more </a:t>
            </a:r>
            <a:r>
              <a:rPr lang="fr-FR" b="0" baseline="0" dirty="0" err="1"/>
              <a:t>detail</a:t>
            </a:r>
            <a:r>
              <a:rPr lang="fr-FR" b="0" baseline="0" dirty="0"/>
              <a:t>?</a:t>
            </a:r>
          </a:p>
          <a:p>
            <a:pPr marL="171450" indent="-171450">
              <a:buFont typeface="Symbol" panose="05050102010706020507" pitchFamily="18" charset="2"/>
              <a:buChar char="Þ"/>
            </a:pPr>
            <a:endParaRPr lang="fr-FR" b="0" baseline="0" dirty="0"/>
          </a:p>
          <a:p>
            <a:pPr marL="171450" indent="-171450">
              <a:buFont typeface="Symbol" panose="05050102010706020507" pitchFamily="18" charset="2"/>
              <a:buChar char="Þ"/>
            </a:pPr>
            <a:r>
              <a:rPr lang="en-US" dirty="0"/>
              <a:t>Following extensive consultations, led by a multi-stakeholder Working Group, with governments, businesses, civil society, trade unions and other actors, and drawing on the advice of a Business Leaders Caucus, the Global Partnership for Effective Development Co-operation (GPEDC) developed a set of principles to guide collective work on making private sector partnerships for development co-operation more effective. The Principles were endorsed by the Steering Committee of the Global Partnership in Kampala, Uganda in March 2019.5 The five mutually reinforcing principles are:</a:t>
            </a:r>
          </a:p>
          <a:p>
            <a:pPr marL="171450" indent="-171450">
              <a:buFont typeface="Symbol" panose="05050102010706020507" pitchFamily="18" charset="2"/>
              <a:buChar char="Þ"/>
            </a:pPr>
            <a:r>
              <a:rPr lang="en-US" b="1" dirty="0"/>
              <a:t>P1 = INCLUSIVE COUNTRY OWNERSHIP </a:t>
            </a:r>
            <a:r>
              <a:rPr lang="en-US" dirty="0"/>
              <a:t>Strengthening co-ordination, alignment and capacity building at the country level</a:t>
            </a:r>
          </a:p>
          <a:p>
            <a:pPr marL="0" indent="0">
              <a:buFont typeface="Symbol" panose="05050102010706020507" pitchFamily="18" charset="2"/>
              <a:buNone/>
            </a:pPr>
            <a:r>
              <a:rPr lang="en-US" dirty="0"/>
              <a:t>1.A Define national PSE goals through an inclusive process</a:t>
            </a:r>
          </a:p>
          <a:p>
            <a:pPr marL="0" indent="0">
              <a:buFont typeface="Symbol" panose="05050102010706020507" pitchFamily="18" charset="2"/>
              <a:buNone/>
            </a:pPr>
            <a:r>
              <a:rPr lang="en-US" dirty="0"/>
              <a:t>1.B Align and co-ordinate PSE through development co-operation with national priorities and strategies</a:t>
            </a:r>
          </a:p>
          <a:p>
            <a:pPr marL="0" indent="0">
              <a:buFont typeface="Symbol" panose="05050102010706020507" pitchFamily="18" charset="2"/>
              <a:buNone/>
            </a:pPr>
            <a:r>
              <a:rPr lang="en-US" dirty="0"/>
              <a:t>1.C Invest in capacities for PSE through development co-operation</a:t>
            </a:r>
          </a:p>
          <a:p>
            <a:pPr marL="0" indent="0">
              <a:buFont typeface="Symbol" panose="05050102010706020507" pitchFamily="18" charset="2"/>
              <a:buNone/>
            </a:pPr>
            <a:endParaRPr lang="en-US" b="0" dirty="0"/>
          </a:p>
          <a:p>
            <a:pPr marL="171450" indent="-171450">
              <a:buFont typeface="Symbol" panose="05050102010706020507" pitchFamily="18" charset="2"/>
              <a:buChar char="Þ"/>
            </a:pPr>
            <a:endParaRPr lang="fr-FR" b="0" baseline="0" dirty="0"/>
          </a:p>
          <a:p>
            <a:pPr marL="171450" indent="-171450">
              <a:buFont typeface="Symbol" panose="05050102010706020507" pitchFamily="18" charset="2"/>
              <a:buChar char="Þ"/>
            </a:pPr>
            <a:r>
              <a:rPr lang="en-US" b="1" dirty="0"/>
              <a:t>P2 = RESULTS AND TARGETED IMPACT </a:t>
            </a:r>
            <a:r>
              <a:rPr lang="en-US" dirty="0" err="1"/>
              <a:t>Realising</a:t>
            </a:r>
            <a:r>
              <a:rPr lang="en-US" dirty="0"/>
              <a:t> sustainable development outcomes through mutual benefits</a:t>
            </a:r>
          </a:p>
          <a:p>
            <a:pPr marL="0" indent="0">
              <a:buFont typeface="Symbol" panose="05050102010706020507" pitchFamily="18" charset="2"/>
              <a:buNone/>
            </a:pPr>
            <a:r>
              <a:rPr lang="en-US" dirty="0"/>
              <a:t>2.A Focus on </a:t>
            </a:r>
            <a:r>
              <a:rPr lang="en-US" dirty="0" err="1"/>
              <a:t>maximising</a:t>
            </a:r>
            <a:r>
              <a:rPr lang="en-US" dirty="0"/>
              <a:t> sustainable development results</a:t>
            </a:r>
          </a:p>
          <a:p>
            <a:pPr marL="0" indent="0">
              <a:buFont typeface="Symbol" panose="05050102010706020507" pitchFamily="18" charset="2"/>
              <a:buNone/>
            </a:pPr>
            <a:r>
              <a:rPr lang="en-US" dirty="0"/>
              <a:t>2.B Ensure sustainable results by aligning core business and development interests.</a:t>
            </a:r>
          </a:p>
          <a:p>
            <a:pPr marL="0" indent="0">
              <a:buFont typeface="Symbol" panose="05050102010706020507" pitchFamily="18" charset="2"/>
              <a:buNone/>
            </a:pPr>
            <a:r>
              <a:rPr lang="en-US" dirty="0"/>
              <a:t>2.C Engage in partnerships according to agreed international standards.</a:t>
            </a:r>
          </a:p>
          <a:p>
            <a:pPr marL="0" indent="0">
              <a:buFont typeface="Symbol" panose="05050102010706020507" pitchFamily="18" charset="2"/>
              <a:buNone/>
            </a:pPr>
            <a:endParaRPr lang="en-US" dirty="0"/>
          </a:p>
          <a:p>
            <a:pPr marL="171450" indent="-171450">
              <a:buFont typeface="Symbol" panose="05050102010706020507" pitchFamily="18" charset="2"/>
              <a:buChar char="Þ"/>
            </a:pPr>
            <a:r>
              <a:rPr lang="en-US" b="1" dirty="0"/>
              <a:t>P3 = INCLUSIVE PARTNERSHIP </a:t>
            </a:r>
            <a:r>
              <a:rPr lang="en-US" dirty="0"/>
              <a:t>Fostering trust through inclusive dialogue and consultation</a:t>
            </a:r>
          </a:p>
          <a:p>
            <a:pPr marL="0" indent="0">
              <a:buFont typeface="Symbol" panose="05050102010706020507" pitchFamily="18" charset="2"/>
              <a:buNone/>
            </a:pPr>
            <a:r>
              <a:rPr lang="en-GB" dirty="0"/>
              <a:t>3.A Support and participate in inclusive dialogue and consultation.</a:t>
            </a:r>
            <a:endParaRPr lang="en-US" b="0" dirty="0"/>
          </a:p>
          <a:p>
            <a:pPr marL="0" indent="0">
              <a:buFont typeface="Symbol" panose="05050102010706020507" pitchFamily="18" charset="2"/>
              <a:buNone/>
            </a:pPr>
            <a:r>
              <a:rPr lang="en-US" dirty="0"/>
              <a:t>3.B Promote inclusive, bottom-up and innovative partnerships and raise awareness of engagement opportunities.</a:t>
            </a:r>
            <a:endParaRPr lang="en-US" b="0" dirty="0"/>
          </a:p>
          <a:p>
            <a:pPr marL="0" indent="0">
              <a:buFont typeface="Symbol" panose="05050102010706020507" pitchFamily="18" charset="2"/>
              <a:buNone/>
            </a:pPr>
            <a:r>
              <a:rPr lang="en-US" dirty="0"/>
              <a:t>3.C Make partnerships more accessible.</a:t>
            </a:r>
            <a:endParaRPr lang="en-US" b="0" dirty="0"/>
          </a:p>
          <a:p>
            <a:pPr marL="171450" indent="-171450">
              <a:buFont typeface="Symbol" panose="05050102010706020507" pitchFamily="18" charset="2"/>
              <a:buChar char="Þ"/>
            </a:pPr>
            <a:endParaRPr lang="en-US" b="0" dirty="0"/>
          </a:p>
          <a:p>
            <a:pPr marL="171450" indent="-171450">
              <a:buFont typeface="Symbol" panose="05050102010706020507" pitchFamily="18" charset="2"/>
              <a:buChar char="Þ"/>
            </a:pPr>
            <a:r>
              <a:rPr lang="en-US" b="1" dirty="0"/>
              <a:t>P4. TRANSPARENCY AND ACCOUNTABILITY </a:t>
            </a:r>
            <a:r>
              <a:rPr lang="en-US" dirty="0"/>
              <a:t>Measuring and disseminating sustainable development results for learning and scaling up of successes</a:t>
            </a:r>
          </a:p>
          <a:p>
            <a:pPr marL="0" indent="0">
              <a:buFont typeface="Symbol" panose="05050102010706020507" pitchFamily="18" charset="2"/>
              <a:buNone/>
            </a:pPr>
            <a:r>
              <a:rPr lang="en-GB" dirty="0"/>
              <a:t>4.A Measure results.</a:t>
            </a:r>
            <a:endParaRPr lang="en-US" b="0" dirty="0"/>
          </a:p>
          <a:p>
            <a:pPr marL="0" indent="0">
              <a:buFont typeface="Symbol" panose="05050102010706020507" pitchFamily="18" charset="2"/>
              <a:buNone/>
            </a:pPr>
            <a:r>
              <a:rPr lang="en-GB" dirty="0"/>
              <a:t>4.B Disseminate results</a:t>
            </a:r>
            <a:endParaRPr lang="en-US" b="0" dirty="0"/>
          </a:p>
          <a:p>
            <a:pPr marL="0" indent="0">
              <a:buFont typeface="Symbol" panose="05050102010706020507" pitchFamily="18" charset="2"/>
              <a:buNone/>
            </a:pPr>
            <a:r>
              <a:rPr lang="en-GB" dirty="0"/>
              <a:t>4.C Ensure accountability</a:t>
            </a:r>
            <a:endParaRPr lang="en-US" b="0" dirty="0"/>
          </a:p>
          <a:p>
            <a:pPr marL="171450" indent="-171450">
              <a:buFont typeface="Symbol" panose="05050102010706020507" pitchFamily="18" charset="2"/>
              <a:buChar char="Þ"/>
            </a:pPr>
            <a:endParaRPr lang="en-US" b="0" dirty="0"/>
          </a:p>
          <a:p>
            <a:pPr marL="171450" indent="-171450">
              <a:buFont typeface="Symbol" panose="05050102010706020507" pitchFamily="18" charset="2"/>
              <a:buChar char="Þ"/>
            </a:pPr>
            <a:r>
              <a:rPr lang="en-US" b="1" dirty="0"/>
              <a:t>P5. LEAVE NO ONE BEHIND </a:t>
            </a:r>
            <a:r>
              <a:rPr lang="en-US" dirty="0" err="1"/>
              <a:t>Recognising</a:t>
            </a:r>
            <a:r>
              <a:rPr lang="en-US" dirty="0"/>
              <a:t>, sharing and mitigating risks for all partners</a:t>
            </a:r>
            <a:endParaRPr lang="en-US" b="0" dirty="0"/>
          </a:p>
          <a:p>
            <a:pPr marL="0" indent="0">
              <a:buFont typeface="Symbol" panose="05050102010706020507" pitchFamily="18" charset="2"/>
              <a:buNone/>
            </a:pPr>
            <a:r>
              <a:rPr lang="en-US" dirty="0"/>
              <a:t>5.A Ensure that a private sector solution is the most appropriate way to reach those furthest behind.</a:t>
            </a:r>
            <a:endParaRPr lang="en-US" b="0" dirty="0"/>
          </a:p>
          <a:p>
            <a:pPr marL="0" indent="0">
              <a:buFont typeface="Symbol" panose="05050102010706020507" pitchFamily="18" charset="2"/>
              <a:buNone/>
            </a:pPr>
            <a:r>
              <a:rPr lang="en-US" dirty="0"/>
              <a:t>5.B Target specific locations, markets, value chains and investor types that are most likely to have a positive impact on those furthest behind.</a:t>
            </a:r>
            <a:endParaRPr lang="en-GB" b="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A80002-859A-49BD-8641-74EDAE6AE3C1}"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534580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b="1" baseline="0" dirty="0" err="1"/>
              <a:t>Follow</a:t>
            </a:r>
            <a:r>
              <a:rPr lang="fr-FR" b="1" baseline="0" dirty="0"/>
              <a:t>-up question</a:t>
            </a:r>
            <a:r>
              <a:rPr lang="fr-FR" baseline="0" dirty="0"/>
              <a:t>: Can </a:t>
            </a:r>
            <a:r>
              <a:rPr lang="fr-FR" baseline="0" dirty="0" err="1"/>
              <a:t>you</a:t>
            </a:r>
            <a:r>
              <a:rPr lang="fr-FR" baseline="0" dirty="0"/>
              <a:t> tell us more about h</a:t>
            </a:r>
            <a:r>
              <a:rPr lang="en-US" sz="1200" b="0" i="0" u="none" strike="noStrike" kern="1200" baseline="0" dirty="0">
                <a:solidFill>
                  <a:schemeClr val="tx1"/>
                </a:solidFill>
                <a:latin typeface="+mn-lt"/>
                <a:ea typeface="+mn-ea"/>
                <a:cs typeface="+mn-cs"/>
              </a:rPr>
              <a:t>ow to maximize effective private sector engagement? What are the key issue areas?</a:t>
            </a:r>
          </a:p>
          <a:p>
            <a:endParaRPr lang="en-US" sz="1200" b="1"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How to maximize effective private sector engagement</a:t>
            </a:r>
            <a:r>
              <a:rPr lang="en-US" sz="1200" b="0" i="0" u="none" strike="noStrike" kern="1200" baseline="0" dirty="0">
                <a:solidFill>
                  <a:schemeClr val="tx1"/>
                </a:solidFill>
                <a:latin typeface="+mn-lt"/>
                <a:ea typeface="+mn-ea"/>
                <a:cs typeface="+mn-cs"/>
              </a:rPr>
              <a:t>? Three issue areas are identified:</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Issue area 1: Leveraging the contributions of the development co-operation community</a:t>
            </a:r>
          </a:p>
          <a:p>
            <a:r>
              <a:rPr lang="en-US" sz="1200" b="0" i="0" u="none" strike="noStrike" kern="1200" baseline="0" dirty="0">
                <a:solidFill>
                  <a:schemeClr val="tx1"/>
                </a:solidFill>
                <a:latin typeface="+mn-lt"/>
                <a:ea typeface="+mn-ea"/>
                <a:cs typeface="+mn-cs"/>
              </a:rPr>
              <a:t>In this area the paper looks at how to successfully leverage the contribution of the development cooperation community. </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First of all, development finance needs always to be </a:t>
            </a:r>
            <a:r>
              <a:rPr lang="en-US" sz="1200" b="1" i="0" u="none" strike="noStrike" kern="1200" baseline="0" dirty="0">
                <a:solidFill>
                  <a:schemeClr val="tx1"/>
                </a:solidFill>
                <a:latin typeface="+mn-lt"/>
                <a:ea typeface="+mn-ea"/>
                <a:cs typeface="+mn-cs"/>
              </a:rPr>
              <a:t>purpose-driven</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sogeared</a:t>
            </a:r>
            <a:r>
              <a:rPr lang="en-US" sz="1200" b="0" i="0" u="none" strike="noStrike" kern="1200" baseline="0" dirty="0">
                <a:solidFill>
                  <a:schemeClr val="tx1"/>
                </a:solidFill>
                <a:latin typeface="+mn-lt"/>
                <a:ea typeface="+mn-ea"/>
                <a:cs typeface="+mn-cs"/>
              </a:rPr>
              <a:t> towards attaining sustainable development and helping achieve the 2030 Agenda and the Sustainable Development Goals (SDGs). In this context, development finance can help ensure that PSE activities provide positive contributions from private sector actors. </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In addition, it must work to </a:t>
            </a:r>
            <a:r>
              <a:rPr lang="en-US" sz="1200" b="1" i="0" u="none" strike="noStrike" kern="1200" baseline="0" dirty="0">
                <a:solidFill>
                  <a:schemeClr val="tx1"/>
                </a:solidFill>
                <a:latin typeface="+mn-lt"/>
                <a:ea typeface="+mn-ea"/>
                <a:cs typeface="+mn-cs"/>
              </a:rPr>
              <a:t>build relationships and trust </a:t>
            </a:r>
            <a:r>
              <a:rPr lang="en-US" sz="1200" b="0" i="0" u="none" strike="noStrike" kern="1200" baseline="0" dirty="0">
                <a:solidFill>
                  <a:schemeClr val="tx1"/>
                </a:solidFill>
                <a:latin typeface="+mn-lt"/>
                <a:ea typeface="+mn-ea"/>
                <a:cs typeface="+mn-cs"/>
              </a:rPr>
              <a:t>within a diverse and large community of actors, active across sectors and regions, who are willing to jointly leverage resources and capacities to address challenges in ways that no one </a:t>
            </a:r>
            <a:r>
              <a:rPr lang="en-GB" sz="1200" b="0" i="0" u="none" strike="noStrike" kern="1200" baseline="0" dirty="0">
                <a:solidFill>
                  <a:schemeClr val="tx1"/>
                </a:solidFill>
                <a:latin typeface="+mn-lt"/>
                <a:ea typeface="+mn-ea"/>
                <a:cs typeface="+mn-cs"/>
              </a:rPr>
              <a:t>actor can alone.</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Development finance as an added value in that it provides unique incentives through </a:t>
            </a:r>
            <a:r>
              <a:rPr lang="en-US" sz="1200" b="1" i="0" u="none" strike="noStrike" kern="1200" baseline="0" dirty="0">
                <a:solidFill>
                  <a:schemeClr val="tx1"/>
                </a:solidFill>
                <a:latin typeface="+mn-lt"/>
                <a:ea typeface="+mn-ea"/>
                <a:cs typeface="+mn-cs"/>
              </a:rPr>
              <a:t>risk sharing </a:t>
            </a:r>
            <a:r>
              <a:rPr lang="en-US" sz="1200" b="0" i="0" u="none" strike="noStrike" kern="1200" baseline="0" dirty="0">
                <a:solidFill>
                  <a:schemeClr val="tx1"/>
                </a:solidFill>
                <a:latin typeface="+mn-lt"/>
                <a:ea typeface="+mn-ea"/>
                <a:cs typeface="+mn-cs"/>
              </a:rPr>
              <a:t>and the provision of </a:t>
            </a:r>
            <a:r>
              <a:rPr lang="en-US" sz="1200" b="1" i="0" u="none" strike="noStrike" kern="1200" baseline="0" dirty="0">
                <a:solidFill>
                  <a:schemeClr val="tx1"/>
                </a:solidFill>
                <a:latin typeface="+mn-lt"/>
                <a:ea typeface="+mn-ea"/>
                <a:cs typeface="+mn-cs"/>
              </a:rPr>
              <a:t>longer-term exit strategies </a:t>
            </a:r>
            <a:r>
              <a:rPr lang="en-US" sz="1200" b="0" i="0" u="none" strike="noStrike" kern="1200" baseline="0" dirty="0">
                <a:solidFill>
                  <a:schemeClr val="tx1"/>
                </a:solidFill>
                <a:latin typeface="+mn-lt"/>
                <a:ea typeface="+mn-ea"/>
                <a:cs typeface="+mn-cs"/>
              </a:rPr>
              <a:t>compared to other forms of finance, such as finance provided by commercial lenders, and this should always be leveraged when working with private sector actors. </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The development co-operation community should also build on the advantage that it can </a:t>
            </a:r>
            <a:r>
              <a:rPr lang="en-US" sz="1200" b="1" i="0" u="none" strike="noStrike" kern="1200" baseline="0" dirty="0">
                <a:solidFill>
                  <a:schemeClr val="tx1"/>
                </a:solidFill>
                <a:latin typeface="+mn-lt"/>
                <a:ea typeface="+mn-ea"/>
                <a:cs typeface="+mn-cs"/>
              </a:rPr>
              <a:t>partner with those who are hard to reach or underserved by the market</a:t>
            </a:r>
            <a:r>
              <a:rPr lang="en-US" sz="1200" b="0" i="0" u="none" strike="noStrike" kern="1200" baseline="0" dirty="0">
                <a:solidFill>
                  <a:schemeClr val="tx1"/>
                </a:solidFill>
                <a:latin typeface="+mn-lt"/>
                <a:ea typeface="+mn-ea"/>
                <a:cs typeface="+mn-cs"/>
              </a:rPr>
              <a:t>, including by working with micro, small and medium-sized enterprises (MSMEs). </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And last but not least, the development cooperation community has a role to play in </a:t>
            </a:r>
            <a:r>
              <a:rPr lang="en-US" sz="1200" b="1" i="0" u="none" strike="noStrike" kern="1200" baseline="0" dirty="0">
                <a:solidFill>
                  <a:schemeClr val="tx1"/>
                </a:solidFill>
                <a:latin typeface="+mn-lt"/>
                <a:ea typeface="+mn-ea"/>
                <a:cs typeface="+mn-cs"/>
              </a:rPr>
              <a:t>demonstrating the value of PSE through development cooperation </a:t>
            </a:r>
            <a:r>
              <a:rPr lang="en-US" sz="1200" b="0" i="0" u="none" strike="noStrike" kern="1200" baseline="0" dirty="0">
                <a:solidFill>
                  <a:schemeClr val="tx1"/>
                </a:solidFill>
                <a:latin typeface="+mn-lt"/>
                <a:ea typeface="+mn-ea"/>
                <a:cs typeface="+mn-cs"/>
              </a:rPr>
              <a:t>to those that have concerns and </a:t>
            </a:r>
            <a:r>
              <a:rPr lang="en-US" sz="1200" b="0" i="0" u="none" strike="noStrike" kern="1200" baseline="0" dirty="0" err="1">
                <a:solidFill>
                  <a:schemeClr val="tx1"/>
                </a:solidFill>
                <a:latin typeface="+mn-lt"/>
                <a:ea typeface="+mn-ea"/>
                <a:cs typeface="+mn-cs"/>
              </a:rPr>
              <a:t>mobilising</a:t>
            </a:r>
            <a:r>
              <a:rPr lang="en-US" sz="1200" b="0" i="0" u="none" strike="noStrike" kern="1200" baseline="0" dirty="0">
                <a:solidFill>
                  <a:schemeClr val="tx1"/>
                </a:solidFill>
                <a:latin typeface="+mn-lt"/>
                <a:ea typeface="+mn-ea"/>
                <a:cs typeface="+mn-cs"/>
              </a:rPr>
              <a:t> support from taxpayers.</a:t>
            </a:r>
          </a:p>
          <a:p>
            <a:pPr marL="0" indent="0">
              <a:buFont typeface="Arial" panose="020B0604020202020204" pitchFamily="34" charset="0"/>
              <a:buNone/>
            </a:pPr>
            <a:endParaRPr lang="en-US" sz="1200" b="0" i="0" u="none" strike="noStrike" kern="1200" baseline="0" dirty="0">
              <a:solidFill>
                <a:schemeClr val="tx1"/>
              </a:solidFill>
              <a:latin typeface="+mn-lt"/>
              <a:ea typeface="+mn-ea"/>
              <a:cs typeface="+mn-cs"/>
            </a:endParaRPr>
          </a:p>
          <a:p>
            <a:pPr marL="0" indent="0">
              <a:buFont typeface="Arial" panose="020B0604020202020204" pitchFamily="34" charset="0"/>
              <a:buNone/>
            </a:pPr>
            <a:r>
              <a:rPr lang="en-US" sz="1200" b="0" i="0" u="none" strike="noStrike" kern="1200" baseline="0" dirty="0">
                <a:solidFill>
                  <a:schemeClr val="tx1"/>
                </a:solidFill>
                <a:latin typeface="+mn-lt"/>
                <a:ea typeface="+mn-ea"/>
                <a:cs typeface="+mn-cs"/>
              </a:rPr>
              <a:t>At the country level, development partners do not appear to adequately harness these respective strengths of development co-operation. Going forward, development partners should seek to build trust and incentives for effective partnerships and to demonstrate the value of PSE through development co-operation.</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Issue area 2: Making PSE through development co-operation work in </a:t>
            </a:r>
            <a:r>
              <a:rPr lang="en-US" sz="1200" b="1" i="0" u="none" strike="noStrike" kern="1200" baseline="0" dirty="0" err="1">
                <a:solidFill>
                  <a:schemeClr val="tx1"/>
                </a:solidFill>
                <a:latin typeface="+mn-lt"/>
                <a:ea typeface="+mn-ea"/>
                <a:cs typeface="+mn-cs"/>
              </a:rPr>
              <a:t>programmes</a:t>
            </a:r>
            <a:r>
              <a:rPr lang="en-US" sz="1200" b="1" i="0" u="none" strike="noStrike" kern="1200" baseline="0" dirty="0">
                <a:solidFill>
                  <a:schemeClr val="tx1"/>
                </a:solidFill>
                <a:latin typeface="+mn-lt"/>
                <a:ea typeface="+mn-ea"/>
                <a:cs typeface="+mn-cs"/>
              </a:rPr>
              <a:t> at the country level</a:t>
            </a:r>
          </a:p>
          <a:p>
            <a:r>
              <a:rPr lang="en-US" sz="1200" b="0" i="0" u="none" strike="noStrike" kern="1200" baseline="0" dirty="0">
                <a:solidFill>
                  <a:schemeClr val="tx1"/>
                </a:solidFill>
                <a:latin typeface="+mn-lt"/>
                <a:ea typeface="+mn-ea"/>
                <a:cs typeface="+mn-cs"/>
              </a:rPr>
              <a:t>In this area, the paper highlights that </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there is a need for governments to lead in </a:t>
            </a:r>
            <a:r>
              <a:rPr lang="en-US" sz="1200" b="1" i="0" u="none" strike="noStrike" kern="1200" baseline="0" dirty="0">
                <a:solidFill>
                  <a:schemeClr val="tx1"/>
                </a:solidFill>
                <a:latin typeface="+mn-lt"/>
                <a:ea typeface="+mn-ea"/>
                <a:cs typeface="+mn-cs"/>
              </a:rPr>
              <a:t>establishing national goals </a:t>
            </a:r>
            <a:r>
              <a:rPr lang="en-US" sz="1200" b="0" i="0" u="none" strike="noStrike" kern="1200" baseline="0" dirty="0">
                <a:solidFill>
                  <a:schemeClr val="tx1"/>
                </a:solidFill>
                <a:latin typeface="+mn-lt"/>
                <a:ea typeface="+mn-ea"/>
                <a:cs typeface="+mn-cs"/>
              </a:rPr>
              <a:t>for PSE through development co-operation to support national development priorities and the SDGs. This should be done in </a:t>
            </a:r>
            <a:r>
              <a:rPr lang="en-US" sz="1200" b="1" i="0" u="none" strike="noStrike" kern="1200" baseline="0" dirty="0">
                <a:solidFill>
                  <a:schemeClr val="tx1"/>
                </a:solidFill>
                <a:latin typeface="+mn-lt"/>
                <a:ea typeface="+mn-ea"/>
                <a:cs typeface="+mn-cs"/>
              </a:rPr>
              <a:t>an inclusive manner </a:t>
            </a:r>
            <a:r>
              <a:rPr lang="en-US" sz="1200" b="0" i="0" u="none" strike="noStrike" kern="1200" baseline="0" dirty="0">
                <a:solidFill>
                  <a:schemeClr val="tx1"/>
                </a:solidFill>
                <a:latin typeface="+mn-lt"/>
                <a:ea typeface="+mn-ea"/>
                <a:cs typeface="+mn-cs"/>
              </a:rPr>
              <a:t>around which development partners can </a:t>
            </a:r>
            <a:r>
              <a:rPr lang="en-US" sz="1200" b="1" i="0" u="none" strike="noStrike" kern="1200" baseline="0" dirty="0">
                <a:solidFill>
                  <a:schemeClr val="tx1"/>
                </a:solidFill>
                <a:latin typeface="+mn-lt"/>
                <a:ea typeface="+mn-ea"/>
                <a:cs typeface="+mn-cs"/>
              </a:rPr>
              <a:t>align and co-ordinate their efforts, </a:t>
            </a:r>
            <a:r>
              <a:rPr lang="en-US" sz="1200" b="0" i="0" u="none" strike="noStrike" kern="1200" baseline="0" dirty="0">
                <a:solidFill>
                  <a:schemeClr val="tx1"/>
                </a:solidFill>
                <a:latin typeface="+mn-lt"/>
                <a:ea typeface="+mn-ea"/>
                <a:cs typeface="+mn-cs"/>
              </a:rPr>
              <a:t>clarify their roles and priorities, and strengthen synergies. </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This also points to the need for ongoing, </a:t>
            </a:r>
            <a:r>
              <a:rPr lang="en-US" sz="1200" b="1" i="0" u="none" strike="noStrike" kern="1200" baseline="0" dirty="0">
                <a:solidFill>
                  <a:schemeClr val="tx1"/>
                </a:solidFill>
                <a:latin typeface="+mn-lt"/>
                <a:ea typeface="+mn-ea"/>
                <a:cs typeface="+mn-cs"/>
              </a:rPr>
              <a:t>inclusive public-private policy dialogue at country level</a:t>
            </a:r>
            <a:r>
              <a:rPr lang="en-US" sz="1200" b="0" i="0" u="none" strike="noStrike" kern="1200" baseline="0" dirty="0">
                <a:solidFill>
                  <a:schemeClr val="tx1"/>
                </a:solidFill>
                <a:latin typeface="+mn-lt"/>
                <a:ea typeface="+mn-ea"/>
                <a:cs typeface="+mn-cs"/>
              </a:rPr>
              <a:t>, including social dialogue. </a:t>
            </a:r>
            <a:r>
              <a:rPr lang="en-US" sz="1200" b="1" i="0" u="sng" strike="noStrike" kern="1200" baseline="0" dirty="0">
                <a:solidFill>
                  <a:schemeClr val="tx1"/>
                </a:solidFill>
                <a:latin typeface="+mn-lt"/>
                <a:ea typeface="+mn-ea"/>
                <a:cs typeface="+mn-cs"/>
              </a:rPr>
              <a:t>Development co-operation can play a matchmaking and bridge-building role in </a:t>
            </a:r>
            <a:r>
              <a:rPr lang="en-GB" sz="1200" b="1" i="0" u="sng" strike="noStrike" kern="1200" baseline="0" dirty="0">
                <a:solidFill>
                  <a:schemeClr val="tx1"/>
                </a:solidFill>
                <a:latin typeface="+mn-lt"/>
                <a:ea typeface="+mn-ea"/>
                <a:cs typeface="+mn-cs"/>
              </a:rPr>
              <a:t>this regard.</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Development partners and partner countries can facilitate greater PSE by three actions:</a:t>
            </a:r>
          </a:p>
          <a:p>
            <a:pPr marL="628650" lvl="1" indent="-171450">
              <a:buFont typeface="Arial" panose="020B0604020202020204" pitchFamily="34" charset="0"/>
              <a:buChar char="•"/>
            </a:pPr>
            <a:r>
              <a:rPr lang="en-US" sz="1200" b="1" i="0" u="none" strike="noStrike" kern="1200" baseline="0" dirty="0">
                <a:solidFill>
                  <a:schemeClr val="tx1"/>
                </a:solidFill>
                <a:latin typeface="+mn-lt"/>
                <a:ea typeface="+mn-ea"/>
                <a:cs typeface="+mn-cs"/>
              </a:rPr>
              <a:t>raising awareness </a:t>
            </a:r>
            <a:r>
              <a:rPr lang="en-US" sz="1200" b="0" i="0" u="none" strike="noStrike" kern="1200" baseline="0" dirty="0">
                <a:solidFill>
                  <a:schemeClr val="tx1"/>
                </a:solidFill>
                <a:latin typeface="+mn-lt"/>
                <a:ea typeface="+mn-ea"/>
                <a:cs typeface="+mn-cs"/>
              </a:rPr>
              <a:t>among businesses of the specific opportunities and benefits, but also the </a:t>
            </a:r>
            <a:r>
              <a:rPr lang="en-US" sz="1200" b="1" i="0" u="none" strike="noStrike" kern="1200" baseline="0" dirty="0">
                <a:solidFill>
                  <a:schemeClr val="tx1"/>
                </a:solidFill>
                <a:latin typeface="+mn-lt"/>
                <a:ea typeface="+mn-ea"/>
                <a:cs typeface="+mn-cs"/>
              </a:rPr>
              <a:t>distinct challenges </a:t>
            </a:r>
            <a:r>
              <a:rPr lang="en-US" sz="1200" b="0" i="0" u="none" strike="noStrike" kern="1200" baseline="0" dirty="0">
                <a:solidFill>
                  <a:schemeClr val="tx1"/>
                </a:solidFill>
                <a:latin typeface="+mn-lt"/>
                <a:ea typeface="+mn-ea"/>
                <a:cs typeface="+mn-cs"/>
              </a:rPr>
              <a:t>of PSE through development co-operation at the country level. </a:t>
            </a:r>
          </a:p>
          <a:p>
            <a:pPr marL="628650" lvl="1" indent="-171450">
              <a:buFont typeface="Arial" panose="020B0604020202020204" pitchFamily="34" charset="0"/>
              <a:buChar char="•"/>
            </a:pPr>
            <a:r>
              <a:rPr lang="en-US" sz="1200" b="1" i="0" u="none" strike="noStrike" kern="1200" baseline="0" dirty="0">
                <a:solidFill>
                  <a:schemeClr val="tx1"/>
                </a:solidFill>
                <a:latin typeface="+mn-lt"/>
                <a:ea typeface="+mn-ea"/>
                <a:cs typeface="+mn-cs"/>
              </a:rPr>
              <a:t>tailor engagement opportunities </a:t>
            </a:r>
            <a:r>
              <a:rPr lang="en-US" sz="1200" b="0" i="0" u="none" strike="noStrike" kern="1200" baseline="0" dirty="0">
                <a:solidFill>
                  <a:schemeClr val="tx1"/>
                </a:solidFill>
                <a:latin typeface="+mn-lt"/>
                <a:ea typeface="+mn-ea"/>
                <a:cs typeface="+mn-cs"/>
              </a:rPr>
              <a:t>to the needs and capacities of the private sector; and </a:t>
            </a:r>
          </a:p>
          <a:p>
            <a:pPr marL="628650" lvl="1" indent="-171450">
              <a:buFont typeface="Arial" panose="020B0604020202020204" pitchFamily="34" charset="0"/>
              <a:buChar char="•"/>
            </a:pPr>
            <a:r>
              <a:rPr lang="en-US" sz="1200" b="1" i="0" u="none" strike="noStrike" kern="1200" baseline="0" dirty="0">
                <a:solidFill>
                  <a:schemeClr val="tx1"/>
                </a:solidFill>
                <a:latin typeface="+mn-lt"/>
                <a:ea typeface="+mn-ea"/>
                <a:cs typeface="+mn-cs"/>
              </a:rPr>
              <a:t>respect differences </a:t>
            </a:r>
            <a:r>
              <a:rPr lang="en-US" sz="1200" b="0" i="0" u="none" strike="noStrike" kern="1200" baseline="0" dirty="0">
                <a:solidFill>
                  <a:schemeClr val="tx1"/>
                </a:solidFill>
                <a:latin typeface="+mn-lt"/>
                <a:ea typeface="+mn-ea"/>
                <a:cs typeface="+mn-cs"/>
              </a:rPr>
              <a:t>between various types of private sector partners, such as small versus larger companies, making sure that procedures are simplified for the smaller companies.</a:t>
            </a:r>
          </a:p>
          <a:p>
            <a:endParaRPr lang="en-US" sz="1200" b="1"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Issue area 3: Achieving sustainable results and accountability to scale up successful PSE efforts </a:t>
            </a:r>
          </a:p>
          <a:p>
            <a:r>
              <a:rPr lang="en-US" sz="1200" b="0" i="0" u="none" strike="noStrike" kern="1200" baseline="0" dirty="0">
                <a:solidFill>
                  <a:schemeClr val="tx1"/>
                </a:solidFill>
                <a:latin typeface="+mn-lt"/>
                <a:ea typeface="+mn-ea"/>
                <a:cs typeface="+mn-cs"/>
              </a:rPr>
              <a:t>As mentioned a few times, PSE through development co-operation should consistently be rooted in the ambition to generate development outcomes and business profits (</a:t>
            </a:r>
            <a:r>
              <a:rPr lang="en-US" sz="1200" b="1" i="0" u="none" strike="noStrike" kern="1200" baseline="0" dirty="0">
                <a:solidFill>
                  <a:schemeClr val="tx1"/>
                </a:solidFill>
                <a:latin typeface="+mn-lt"/>
                <a:ea typeface="+mn-ea"/>
                <a:cs typeface="+mn-cs"/>
              </a:rPr>
              <a:t>shared value</a:t>
            </a:r>
            <a:r>
              <a:rPr lang="en-US" sz="1200" b="0" i="0" u="none" strike="noStrike" kern="1200" baseline="0" dirty="0">
                <a:solidFill>
                  <a:schemeClr val="tx1"/>
                </a:solidFill>
                <a:latin typeface="+mn-lt"/>
                <a:ea typeface="+mn-ea"/>
                <a:cs typeface="+mn-cs"/>
              </a:rPr>
              <a:t>). This will ensure efforts in PSE projects are focused on realizing sustainable development outcomes through profitable solutions. </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Alongside a clear development rationale, development partners should also ensure that the PSE projects they support are grounded in a clear business case for the private sector to </a:t>
            </a:r>
            <a:r>
              <a:rPr lang="en-US" sz="1200" b="1" i="0" u="none" strike="noStrike" kern="1200" baseline="0" dirty="0">
                <a:solidFill>
                  <a:schemeClr val="tx1"/>
                </a:solidFill>
                <a:latin typeface="+mn-lt"/>
                <a:ea typeface="+mn-ea"/>
                <a:cs typeface="+mn-cs"/>
              </a:rPr>
              <a:t>ensure success and long-term sustainability</a:t>
            </a:r>
            <a:r>
              <a:rPr lang="en-US" sz="1200" b="0" i="0" u="none" strike="noStrike" kern="1200" baseline="0" dirty="0">
                <a:solidFill>
                  <a:schemeClr val="tx1"/>
                </a:solidFill>
                <a:latin typeface="+mn-lt"/>
                <a:ea typeface="+mn-ea"/>
                <a:cs typeface="+mn-cs"/>
              </a:rPr>
              <a:t>. </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In defining development results, there is a need to examine how and when to </a:t>
            </a:r>
            <a:r>
              <a:rPr lang="en-US" sz="1200" b="1" i="0" u="none" strike="noStrike" kern="1200" baseline="0" dirty="0">
                <a:solidFill>
                  <a:schemeClr val="tx1"/>
                </a:solidFill>
                <a:latin typeface="+mn-lt"/>
                <a:ea typeface="+mn-ea"/>
                <a:cs typeface="+mn-cs"/>
              </a:rPr>
              <a:t>target the most marginalized and those furthest behind </a:t>
            </a:r>
            <a:r>
              <a:rPr lang="en-US" sz="1200" b="0" i="0" u="none" strike="noStrike" kern="1200" baseline="0" dirty="0">
                <a:solidFill>
                  <a:schemeClr val="tx1"/>
                </a:solidFill>
                <a:latin typeface="+mn-lt"/>
                <a:ea typeface="+mn-ea"/>
                <a:cs typeface="+mn-cs"/>
              </a:rPr>
              <a:t>– actors in the informal sector, women and youth for example. </a:t>
            </a:r>
          </a:p>
          <a:p>
            <a:pPr marL="171450" indent="-171450">
              <a:buFont typeface="Arial" panose="020B0604020202020204" pitchFamily="34" charset="0"/>
              <a:buChar char="•"/>
            </a:pPr>
            <a:r>
              <a:rPr lang="en-US" sz="1200" b="1" i="0" u="none" strike="noStrike" kern="1200" baseline="0" dirty="0">
                <a:solidFill>
                  <a:schemeClr val="tx1"/>
                </a:solidFill>
                <a:latin typeface="+mn-lt"/>
                <a:ea typeface="+mn-ea"/>
                <a:cs typeface="+mn-cs"/>
              </a:rPr>
              <a:t>Generating and communicating evidence on results achieved </a:t>
            </a:r>
            <a:r>
              <a:rPr lang="en-US" sz="1200" b="0" i="0" u="none" strike="noStrike" kern="1200" baseline="0" dirty="0">
                <a:solidFill>
                  <a:schemeClr val="tx1"/>
                </a:solidFill>
                <a:latin typeface="+mn-lt"/>
                <a:ea typeface="+mn-ea"/>
                <a:cs typeface="+mn-cs"/>
              </a:rPr>
              <a:t>through cost-effective, nimble and balanced monitoring and evaluation that addresses development and commercial goals is needed to increase transparency and accountability on the use of public money, promote learning, build trust, demonstrate the value of PSE through development co-operation </a:t>
            </a:r>
          </a:p>
          <a:p>
            <a:endParaRPr lang="en-US" sz="1200" b="0" i="0" u="none" strike="noStrike" kern="1200" baseline="0" dirty="0">
              <a:solidFill>
                <a:schemeClr val="tx1"/>
              </a:solidFill>
              <a:latin typeface="+mn-lt"/>
              <a:ea typeface="+mn-ea"/>
              <a:cs typeface="+mn-cs"/>
            </a:endParaRPr>
          </a:p>
          <a:p>
            <a:r>
              <a:rPr lang="en-GB" sz="1200" b="1" i="0" u="none" strike="noStrike" kern="1200" baseline="0" dirty="0">
                <a:solidFill>
                  <a:schemeClr val="tx1"/>
                </a:solidFill>
                <a:latin typeface="+mn-lt"/>
                <a:ea typeface="+mn-ea"/>
                <a:cs typeface="+mn-cs"/>
              </a:rPr>
              <a:t>GPEDC (2020) Effective private sector engagement through development co-operation</a:t>
            </a:r>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and scale up effective projects.</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A80002-859A-49BD-8641-74EDAE6AE3C1}"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080523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A80002-859A-49BD-8641-74EDAE6AE3C1}"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5937275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b="1" dirty="0" err="1"/>
              <a:t>Follow</a:t>
            </a:r>
            <a:r>
              <a:rPr lang="fr-FR" b="1" dirty="0"/>
              <a:t>-u</a:t>
            </a:r>
            <a:r>
              <a:rPr lang="fr-FR" b="1" baseline="0" dirty="0"/>
              <a:t>p question</a:t>
            </a:r>
            <a:r>
              <a:rPr lang="fr-FR" baseline="0" dirty="0"/>
              <a:t> =&gt; </a:t>
            </a:r>
            <a:r>
              <a:rPr lang="fr-FR" baseline="0" dirty="0" err="1"/>
              <a:t>What</a:t>
            </a:r>
            <a:r>
              <a:rPr lang="fr-FR" baseline="0" dirty="0"/>
              <a:t> are </a:t>
            </a:r>
            <a:r>
              <a:rPr lang="fr-FR" baseline="0" dirty="0" err="1"/>
              <a:t>Government</a:t>
            </a:r>
            <a:r>
              <a:rPr lang="fr-FR" baseline="0" dirty="0"/>
              <a:t> instruments </a:t>
            </a:r>
            <a:r>
              <a:rPr lang="fr-FR" baseline="0" dirty="0" err="1"/>
              <a:t>that</a:t>
            </a:r>
            <a:r>
              <a:rPr lang="fr-FR" baseline="0" dirty="0"/>
              <a:t> </a:t>
            </a:r>
            <a:r>
              <a:rPr lang="fr-FR" baseline="0" dirty="0" err="1"/>
              <a:t>can</a:t>
            </a:r>
            <a:r>
              <a:rPr lang="fr-FR" baseline="0" dirty="0"/>
              <a:t> </a:t>
            </a:r>
            <a:r>
              <a:rPr lang="fr-FR" baseline="0" dirty="0" err="1"/>
              <a:t>be</a:t>
            </a:r>
            <a:r>
              <a:rPr lang="fr-FR" baseline="0" dirty="0"/>
              <a:t> </a:t>
            </a:r>
            <a:r>
              <a:rPr lang="fr-FR" baseline="0" dirty="0" err="1"/>
              <a:t>used</a:t>
            </a:r>
            <a:r>
              <a:rPr lang="fr-FR" baseline="0" dirty="0"/>
              <a:t> to </a:t>
            </a:r>
            <a:r>
              <a:rPr lang="fr-FR" baseline="0" dirty="0" err="1"/>
              <a:t>promote</a:t>
            </a:r>
            <a:r>
              <a:rPr lang="fr-FR" baseline="0" dirty="0"/>
              <a:t> RBC?</a:t>
            </a:r>
            <a:endParaRPr lang="en-GB" dirty="0"/>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Drawing on a categorisation of government instruments to promote RBC developed by the OECD (</a:t>
            </a:r>
            <a:r>
              <a:rPr lang="en-GB" sz="1200" u="sng" kern="1200" dirty="0">
                <a:solidFill>
                  <a:schemeClr val="tx1"/>
                </a:solidFill>
                <a:effectLst/>
                <a:latin typeface="+mn-lt"/>
                <a:ea typeface="+mn-ea"/>
                <a:cs typeface="+mn-cs"/>
                <a:hlinkClick r:id="rId3"/>
              </a:rPr>
              <a:t>OECD, 2018</a:t>
            </a:r>
            <a:r>
              <a:rPr lang="en-GB" sz="1200" kern="1200" dirty="0">
                <a:solidFill>
                  <a:schemeClr val="tx1"/>
                </a:solidFill>
                <a:effectLst/>
                <a:latin typeface="+mn-lt"/>
                <a:ea typeface="+mn-ea"/>
                <a:cs typeface="+mn-cs"/>
              </a:rPr>
              <a:t>), a distinction is made between four key types of government actions, as further outlined in the Table on the slide. The </a:t>
            </a:r>
            <a:r>
              <a:rPr lang="en-GB" sz="1200" u="sng" kern="1200" dirty="0">
                <a:solidFill>
                  <a:schemeClr val="tx1"/>
                </a:solidFill>
                <a:effectLst/>
                <a:latin typeface="+mn-lt"/>
                <a:ea typeface="+mn-ea"/>
                <a:cs typeface="+mn-cs"/>
                <a:hlinkClick r:id="rId3"/>
              </a:rPr>
              <a:t>OECD</a:t>
            </a:r>
            <a:r>
              <a:rPr lang="en-GB" sz="1200" kern="1200" dirty="0">
                <a:solidFill>
                  <a:schemeClr val="tx1"/>
                </a:solidFill>
                <a:effectLst/>
                <a:latin typeface="+mn-lt"/>
                <a:ea typeface="+mn-ea"/>
                <a:cs typeface="+mn-cs"/>
              </a:rPr>
              <a:t>’s categorisation distinguishes between </a:t>
            </a:r>
            <a:r>
              <a:rPr lang="en-GB" sz="1200" b="1" kern="1200" dirty="0">
                <a:solidFill>
                  <a:schemeClr val="tx1"/>
                </a:solidFill>
                <a:effectLst/>
                <a:latin typeface="+mn-lt"/>
                <a:ea typeface="+mn-ea"/>
                <a:cs typeface="+mn-cs"/>
              </a:rPr>
              <a:t>regulating</a:t>
            </a:r>
            <a:r>
              <a:rPr lang="en-GB" sz="1200" kern="1200" dirty="0">
                <a:solidFill>
                  <a:schemeClr val="tx1"/>
                </a:solidFill>
                <a:effectLst/>
                <a:latin typeface="+mn-lt"/>
                <a:ea typeface="+mn-ea"/>
                <a:cs typeface="+mn-cs"/>
              </a:rPr>
              <a:t>, </a:t>
            </a:r>
            <a:r>
              <a:rPr lang="en-GB" sz="1200" b="1" kern="1200" dirty="0">
                <a:solidFill>
                  <a:schemeClr val="tx1"/>
                </a:solidFill>
                <a:effectLst/>
                <a:latin typeface="+mn-lt"/>
                <a:ea typeface="+mn-ea"/>
                <a:cs typeface="+mn-cs"/>
              </a:rPr>
              <a:t>facilitating</a:t>
            </a:r>
            <a:r>
              <a:rPr lang="en-GB" sz="1200" kern="1200" dirty="0">
                <a:solidFill>
                  <a:schemeClr val="tx1"/>
                </a:solidFill>
                <a:effectLst/>
                <a:latin typeface="+mn-lt"/>
                <a:ea typeface="+mn-ea"/>
                <a:cs typeface="+mn-cs"/>
              </a:rPr>
              <a:t>, </a:t>
            </a:r>
            <a:r>
              <a:rPr lang="en-GB" sz="1200" b="1" kern="1200" dirty="0">
                <a:solidFill>
                  <a:schemeClr val="tx1"/>
                </a:solidFill>
                <a:effectLst/>
                <a:latin typeface="+mn-lt"/>
                <a:ea typeface="+mn-ea"/>
                <a:cs typeface="+mn-cs"/>
              </a:rPr>
              <a:t>partnering</a:t>
            </a:r>
            <a:r>
              <a:rPr lang="en-GB" sz="1200" kern="1200" dirty="0">
                <a:solidFill>
                  <a:schemeClr val="tx1"/>
                </a:solidFill>
                <a:effectLst/>
                <a:latin typeface="+mn-lt"/>
                <a:ea typeface="+mn-ea"/>
                <a:cs typeface="+mn-cs"/>
              </a:rPr>
              <a:t> and </a:t>
            </a:r>
            <a:r>
              <a:rPr lang="en-GB" sz="1200" b="1" kern="1200" dirty="0">
                <a:solidFill>
                  <a:schemeClr val="tx1"/>
                </a:solidFill>
                <a:effectLst/>
                <a:latin typeface="+mn-lt"/>
                <a:ea typeface="+mn-ea"/>
                <a:cs typeface="+mn-cs"/>
              </a:rPr>
              <a:t>endorsing</a:t>
            </a:r>
            <a:r>
              <a:rPr lang="en-GB" sz="1200"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b="1"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b="1" dirty="0" err="1"/>
              <a:t>Follow</a:t>
            </a:r>
            <a:r>
              <a:rPr lang="fr-FR" b="1" dirty="0"/>
              <a:t>-u</a:t>
            </a:r>
            <a:r>
              <a:rPr lang="fr-FR" b="1" baseline="0" dirty="0"/>
              <a:t>p question</a:t>
            </a:r>
            <a:r>
              <a:rPr lang="fr-FR" baseline="0" dirty="0"/>
              <a:t> =&gt; </a:t>
            </a:r>
            <a:r>
              <a:rPr lang="fr-FR" baseline="0" dirty="0" err="1"/>
              <a:t>What</a:t>
            </a:r>
            <a:r>
              <a:rPr lang="fr-FR" baseline="0" dirty="0"/>
              <a:t> are </a:t>
            </a:r>
            <a:r>
              <a:rPr lang="fr-FR" baseline="0" dirty="0" err="1"/>
              <a:t>Government</a:t>
            </a:r>
            <a:r>
              <a:rPr lang="fr-FR" baseline="0" dirty="0"/>
              <a:t> instruments </a:t>
            </a:r>
            <a:r>
              <a:rPr lang="fr-FR" baseline="0" dirty="0" err="1"/>
              <a:t>that</a:t>
            </a:r>
            <a:r>
              <a:rPr lang="fr-FR" baseline="0" dirty="0"/>
              <a:t> </a:t>
            </a:r>
            <a:r>
              <a:rPr lang="fr-FR" baseline="0" dirty="0" err="1"/>
              <a:t>can</a:t>
            </a:r>
            <a:r>
              <a:rPr lang="fr-FR" baseline="0" dirty="0"/>
              <a:t> </a:t>
            </a:r>
            <a:r>
              <a:rPr lang="fr-FR" baseline="0" dirty="0" err="1"/>
              <a:t>be</a:t>
            </a:r>
            <a:r>
              <a:rPr lang="fr-FR" baseline="0" dirty="0"/>
              <a:t> </a:t>
            </a:r>
            <a:r>
              <a:rPr lang="fr-FR" baseline="0" dirty="0" err="1"/>
              <a:t>used</a:t>
            </a:r>
            <a:r>
              <a:rPr lang="fr-FR" baseline="0" dirty="0"/>
              <a:t> to </a:t>
            </a:r>
            <a:r>
              <a:rPr lang="fr-FR" baseline="0" dirty="0" err="1"/>
              <a:t>promote</a:t>
            </a:r>
            <a:r>
              <a:rPr lang="fr-FR" baseline="0" dirty="0"/>
              <a:t> RBC?</a:t>
            </a:r>
            <a:endParaRPr lang="en-GB" dirty="0"/>
          </a:p>
          <a:p>
            <a:endParaRPr lang="en-US" dirty="0"/>
          </a:p>
          <a:p>
            <a:pPr marL="0" indent="0">
              <a:buFont typeface="Arial" panose="020B0604020202020204" pitchFamily="34" charset="0"/>
              <a:buNone/>
            </a:pPr>
            <a:r>
              <a:rPr lang="en-US" dirty="0"/>
              <a:t>Knowledge sharing tools and platforms have been developed to help procurement officers purchase responsibly and identify potential risks in specific sectors and supply chains.</a:t>
            </a:r>
          </a:p>
          <a:p>
            <a:pPr marL="171450" indent="-171450">
              <a:buFont typeface="Arial" panose="020B0604020202020204" pitchFamily="34" charset="0"/>
              <a:buChar char="•"/>
            </a:pPr>
            <a:r>
              <a:rPr lang="en-US" dirty="0"/>
              <a:t>Many donor agencies and DFIs have taken important steps to promote, </a:t>
            </a:r>
            <a:r>
              <a:rPr lang="en-US" dirty="0" err="1"/>
              <a:t>incentivise</a:t>
            </a:r>
            <a:r>
              <a:rPr lang="en-US" dirty="0"/>
              <a:t> and exemplify RBC issues</a:t>
            </a:r>
          </a:p>
          <a:p>
            <a:pPr marL="171450" indent="-171450">
              <a:buFont typeface="Arial" panose="020B0604020202020204" pitchFamily="34" charset="0"/>
              <a:buChar char="•"/>
            </a:pPr>
            <a:r>
              <a:rPr lang="en-US" dirty="0"/>
              <a:t>Donor agencies are increasingly </a:t>
            </a:r>
            <a:r>
              <a:rPr lang="en-US" dirty="0" err="1"/>
              <a:t>recognising</a:t>
            </a:r>
            <a:r>
              <a:rPr lang="en-US" dirty="0"/>
              <a:t> RBC as an important element of their policies. </a:t>
            </a:r>
          </a:p>
          <a:p>
            <a:pPr marL="171450" indent="-171450">
              <a:buFont typeface="Arial" panose="020B0604020202020204" pitchFamily="34" charset="0"/>
              <a:buChar char="•"/>
            </a:pPr>
            <a:r>
              <a:rPr lang="en-US" dirty="0"/>
              <a:t>DFIs have systematic processes in place for ensuring investments are not associated with negative impacts. </a:t>
            </a:r>
            <a:endParaRPr lang="en-US" sz="1200" b="0" i="0" u="none" strike="noStrike" kern="1200" baseline="0" dirty="0">
              <a:solidFill>
                <a:schemeClr val="tx1"/>
              </a:solidFill>
              <a:latin typeface="+mn-lt"/>
              <a:ea typeface="+mn-ea"/>
              <a:cs typeface="+mn-cs"/>
            </a:endParaRPr>
          </a:p>
          <a:p>
            <a:pPr marL="171450" indent="-171450">
              <a:buFont typeface="Arial" panose="020B0604020202020204" pitchFamily="34" charset="0"/>
              <a:buChar char="•"/>
            </a:pPr>
            <a:r>
              <a:rPr lang="en-US" dirty="0"/>
              <a:t>Nevertheless, there is scope to harmonize efforts across development finance actors, and mainstream RBC standards within institutions. </a:t>
            </a:r>
          </a:p>
          <a:p>
            <a:pPr marL="171450" indent="-171450">
              <a:buFont typeface="Arial" panose="020B0604020202020204" pitchFamily="34" charset="0"/>
              <a:buChar char="•"/>
            </a:pPr>
            <a:r>
              <a:rPr lang="en-US" dirty="0"/>
              <a:t>For</a:t>
            </a:r>
            <a:r>
              <a:rPr lang="en-US" baseline="0" dirty="0"/>
              <a:t> example, a</a:t>
            </a:r>
            <a:r>
              <a:rPr lang="en-US" dirty="0"/>
              <a:t>s board members, large donors may often have influence on the processes and controls that are implemented by multilateral </a:t>
            </a:r>
            <a:r>
              <a:rPr lang="en-US" dirty="0" err="1"/>
              <a:t>organisations</a:t>
            </a:r>
            <a:r>
              <a:rPr lang="en-US" dirty="0"/>
              <a:t>. Bilateral contributions may also require a certain degree of relinquishing control over funds and may imply sharing responsibilities with other stakeholders such as the recipient government, NGOs, or the private sector (OECD, 2017). </a:t>
            </a:r>
            <a:endParaRPr lang="en-US" sz="1200" b="0" i="0" u="none" strike="noStrike" kern="1200" baseline="0" dirty="0">
              <a:solidFill>
                <a:schemeClr val="tx1"/>
              </a:solidFill>
              <a:latin typeface="+mn-lt"/>
              <a:ea typeface="+mn-ea"/>
              <a:cs typeface="+mn-cs"/>
            </a:endParaRPr>
          </a:p>
          <a:p>
            <a:endParaRPr lang="en-US" dirty="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A80002-859A-49BD-8641-74EDAE6AE3C1}"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7569883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4) What are some </a:t>
            </a:r>
            <a:r>
              <a:rPr lang="en-US" b="1" dirty="0"/>
              <a:t>challenges and areas of attention </a:t>
            </a:r>
            <a:r>
              <a:rPr lang="en-US" dirty="0"/>
              <a:t>(e.g. Corporate Social Responsibility principles, market distortion)</a:t>
            </a:r>
          </a:p>
          <a:p>
            <a:endParaRPr lang="en-US" dirty="0"/>
          </a:p>
          <a:p>
            <a:r>
              <a:rPr lang="en-US" dirty="0"/>
              <a:t>Source: DCED</a:t>
            </a:r>
          </a:p>
          <a:p>
            <a:r>
              <a:rPr lang="en-US" sz="1200" b="0" i="0" u="none" strike="noStrike" kern="1200" baseline="0" dirty="0">
                <a:solidFill>
                  <a:schemeClr val="tx1"/>
                </a:solidFill>
                <a:latin typeface="+mn-lt"/>
                <a:ea typeface="+mn-ea"/>
                <a:cs typeface="+mn-cs"/>
              </a:rPr>
              <a:t>A specific risk arising from collaborations with individual companies and investors is </a:t>
            </a:r>
            <a:r>
              <a:rPr lang="en-US" sz="1200" b="1" i="0" u="none" strike="noStrike" kern="1200" baseline="0" dirty="0">
                <a:solidFill>
                  <a:schemeClr val="tx1"/>
                </a:solidFill>
                <a:latin typeface="+mn-lt"/>
                <a:ea typeface="+mn-ea"/>
                <a:cs typeface="+mn-cs"/>
              </a:rPr>
              <a:t>negative market distortion (which result in reinforcing the market power of individual companies at the expense of others</a:t>
            </a:r>
            <a:r>
              <a:rPr lang="en-US" sz="1200" b="0" i="0" u="none" strike="noStrike" kern="1200" baseline="0" dirty="0">
                <a:solidFill>
                  <a:schemeClr val="tx1"/>
                </a:solidFill>
                <a:latin typeface="+mn-lt"/>
                <a:ea typeface="+mn-ea"/>
                <a:cs typeface="+mn-cs"/>
              </a:rPr>
              <a:t>). Clearly, ‘the whole point of public… [support] is to change (distort) market outcomes that are unsatisfactory” (ODI, 2015). A case in point is the M-PESA, Kenya’s first mobile banking service, which was co-funded by a DFID Challenge Fund. M-PESA positively disrupted the financial service market, enabled the financial inclusion of more than 20 million Kenyans, and has been replicated in 89 countries (UNDP, 2012; Forbes, 2015; GMSA, 2015). Yet, depending on the context and the specific approach (SDC, 2007) any provision of finance, knowledge or networks to individual companies may negatively distort the market and reduce societal welfare (DCED, 2018a). For example, ARTE (2017) documented </a:t>
            </a:r>
            <a:r>
              <a:rPr lang="en-US" sz="1200" b="1" i="0" u="none" strike="noStrike" kern="1200" baseline="0" dirty="0">
                <a:solidFill>
                  <a:schemeClr val="tx1"/>
                </a:solidFill>
                <a:latin typeface="+mn-lt"/>
                <a:ea typeface="+mn-ea"/>
                <a:cs typeface="+mn-cs"/>
              </a:rPr>
              <a:t>a public-private initiative in Kenya’s potato sector, which required farmers to buy expensive seeds and pesticides from partner companies each season</a:t>
            </a:r>
            <a:r>
              <a:rPr lang="en-US" sz="1200" b="0" i="0" u="none" strike="noStrike" kern="1200" baseline="0" dirty="0">
                <a:solidFill>
                  <a:schemeClr val="tx1"/>
                </a:solidFill>
                <a:latin typeface="+mn-lt"/>
                <a:ea typeface="+mn-ea"/>
                <a:cs typeface="+mn-cs"/>
              </a:rPr>
              <a:t>. As a result, regional seed companies risked being crowded out of the market.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In addition to reinforcing the market power of individual companies at the expense of others, DCED (2018a) identifies two further negative distortion risks: </a:t>
            </a:r>
            <a:r>
              <a:rPr lang="en-US" sz="1200" b="1" i="0" u="none" strike="noStrike" kern="1200" baseline="0" dirty="0">
                <a:solidFill>
                  <a:schemeClr val="tx1"/>
                </a:solidFill>
                <a:latin typeface="+mn-lt"/>
                <a:ea typeface="+mn-ea"/>
                <a:cs typeface="+mn-cs"/>
              </a:rPr>
              <a:t>Raising barriers to market entry </a:t>
            </a:r>
            <a:r>
              <a:rPr lang="en-US" sz="1200" b="0" i="0" u="none" strike="noStrike" kern="1200" baseline="0" dirty="0">
                <a:solidFill>
                  <a:schemeClr val="tx1"/>
                </a:solidFill>
                <a:latin typeface="+mn-lt"/>
                <a:ea typeface="+mn-ea"/>
                <a:cs typeface="+mn-cs"/>
              </a:rPr>
              <a:t>(e.g. by facilitating too rigorous standards); and </a:t>
            </a:r>
            <a:r>
              <a:rPr lang="en-US" sz="1200" b="1" i="0" u="none" strike="noStrike" kern="1200" baseline="0" dirty="0">
                <a:solidFill>
                  <a:schemeClr val="tx1"/>
                </a:solidFill>
                <a:latin typeface="+mn-lt"/>
                <a:ea typeface="+mn-ea"/>
                <a:cs typeface="+mn-cs"/>
              </a:rPr>
              <a:t>reinforcing information asymmetries</a:t>
            </a:r>
            <a:r>
              <a:rPr lang="en-US" sz="1200" b="0" i="0" u="none" strike="noStrike" kern="1200" baseline="0" dirty="0">
                <a:solidFill>
                  <a:schemeClr val="tx1"/>
                </a:solidFill>
                <a:latin typeface="+mn-lt"/>
                <a:ea typeface="+mn-ea"/>
                <a:cs typeface="+mn-cs"/>
              </a:rPr>
              <a:t>, or leaving them unresolved (e.g. by compensating individual investors for the lack of market information and heightened risk through blended finance).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In practice, there are no easy answers to avoiding such distortions, as </a:t>
            </a:r>
            <a:r>
              <a:rPr lang="en-US" sz="1200" b="0" i="0" u="none" strike="noStrike" kern="1200" baseline="0" dirty="0" err="1">
                <a:solidFill>
                  <a:schemeClr val="tx1"/>
                </a:solidFill>
                <a:latin typeface="+mn-lt"/>
                <a:ea typeface="+mn-ea"/>
                <a:cs typeface="+mn-cs"/>
              </a:rPr>
              <a:t>programmes</a:t>
            </a:r>
            <a:r>
              <a:rPr lang="en-US" sz="1200" b="0" i="0" u="none" strike="noStrike" kern="1200" baseline="0" dirty="0">
                <a:solidFill>
                  <a:schemeClr val="tx1"/>
                </a:solidFill>
                <a:latin typeface="+mn-lt"/>
                <a:ea typeface="+mn-ea"/>
                <a:cs typeface="+mn-cs"/>
              </a:rPr>
              <a:t> face many trades-off between efforts to make individual partnerships a success and promoting market-wide and long-term solutions. Yet, increased attention to market structures, as practiced by Market Systems </a:t>
            </a:r>
            <a:r>
              <a:rPr lang="en-US" sz="1200" b="0" i="0" u="none" strike="noStrike" kern="1200" baseline="0" dirty="0" err="1">
                <a:solidFill>
                  <a:schemeClr val="tx1"/>
                </a:solidFill>
                <a:latin typeface="+mn-lt"/>
                <a:ea typeface="+mn-ea"/>
                <a:cs typeface="+mn-cs"/>
              </a:rPr>
              <a:t>programmes</a:t>
            </a:r>
            <a:r>
              <a:rPr lang="en-US" sz="1200" b="0" i="0" u="none" strike="noStrike" kern="1200" baseline="0" dirty="0">
                <a:solidFill>
                  <a:schemeClr val="tx1"/>
                </a:solidFill>
                <a:latin typeface="+mn-lt"/>
                <a:ea typeface="+mn-ea"/>
                <a:cs typeface="+mn-cs"/>
              </a:rPr>
              <a:t>, can help to make more informed choices and mitigate distortion risks at each step of the intervention process, e.g. by: </a:t>
            </a:r>
          </a:p>
          <a:p>
            <a:pPr marL="228600" indent="-228600">
              <a:buFont typeface="+mj-lt"/>
              <a:buAutoNum type="arabicPeriod"/>
            </a:pPr>
            <a:r>
              <a:rPr lang="en-US" sz="1200" b="1" i="0" u="none" strike="noStrike" kern="1200" baseline="0" dirty="0">
                <a:solidFill>
                  <a:schemeClr val="tx1"/>
                </a:solidFill>
                <a:latin typeface="+mn-lt"/>
                <a:ea typeface="+mn-ea"/>
                <a:cs typeface="+mn-cs"/>
              </a:rPr>
              <a:t>Assessing the market and monitoring interventions</a:t>
            </a:r>
            <a:r>
              <a:rPr lang="en-US" sz="1200" b="0" i="0" u="none" strike="noStrike" kern="1200" baseline="0" dirty="0">
                <a:solidFill>
                  <a:schemeClr val="tx1"/>
                </a:solidFill>
                <a:latin typeface="+mn-lt"/>
                <a:ea typeface="+mn-ea"/>
                <a:cs typeface="+mn-cs"/>
              </a:rPr>
              <a:t>, to tackle an actual market failure and avoid displacing market players that would undertake the activity anyway (‘</a:t>
            </a:r>
            <a:r>
              <a:rPr lang="en-US" sz="1200" b="1" i="0" u="none" strike="noStrike" kern="1200" baseline="0" dirty="0">
                <a:solidFill>
                  <a:schemeClr val="tx1"/>
                </a:solidFill>
                <a:latin typeface="+mn-lt"/>
                <a:ea typeface="+mn-ea"/>
                <a:cs typeface="+mn-cs"/>
              </a:rPr>
              <a:t>additionality</a:t>
            </a:r>
            <a:r>
              <a:rPr lang="en-US" sz="1200" b="0" i="0" u="none" strike="noStrike" kern="1200" baseline="0" dirty="0">
                <a:solidFill>
                  <a:schemeClr val="tx1"/>
                </a:solidFill>
                <a:latin typeface="+mn-lt"/>
                <a:ea typeface="+mn-ea"/>
                <a:cs typeface="+mn-cs"/>
              </a:rPr>
              <a:t>’) </a:t>
            </a:r>
          </a:p>
          <a:p>
            <a:pPr marL="228600" indent="-228600">
              <a:buFont typeface="+mj-lt"/>
              <a:buAutoNum type="arabicPeriod"/>
            </a:pPr>
            <a:r>
              <a:rPr lang="en-US" sz="1200" b="1" i="0" u="none" strike="noStrike" kern="1200" baseline="0" dirty="0">
                <a:solidFill>
                  <a:schemeClr val="tx1"/>
                </a:solidFill>
                <a:latin typeface="+mn-lt"/>
                <a:ea typeface="+mn-ea"/>
                <a:cs typeface="+mn-cs"/>
              </a:rPr>
              <a:t>Actively crowding in other market players</a:t>
            </a:r>
            <a:r>
              <a:rPr lang="en-US" sz="1200" b="0" i="0" u="none" strike="noStrike" kern="1200" baseline="0" dirty="0">
                <a:solidFill>
                  <a:schemeClr val="tx1"/>
                </a:solidFill>
                <a:latin typeface="+mn-lt"/>
                <a:ea typeface="+mn-ea"/>
                <a:cs typeface="+mn-cs"/>
              </a:rPr>
              <a:t>, once an initial partnership has succeeded, including by publishing information on markets and successful business models; </a:t>
            </a:r>
          </a:p>
          <a:p>
            <a:pPr marL="228600" indent="-228600">
              <a:buFont typeface="+mj-lt"/>
              <a:buAutoNum type="arabicPeriod"/>
            </a:pPr>
            <a:r>
              <a:rPr lang="en-US" sz="1200" b="0" i="0" u="none" strike="noStrike" kern="1200" baseline="0" dirty="0">
                <a:solidFill>
                  <a:schemeClr val="tx1"/>
                </a:solidFill>
                <a:latin typeface="+mn-lt"/>
                <a:ea typeface="+mn-ea"/>
                <a:cs typeface="+mn-cs"/>
              </a:rPr>
              <a:t>Working with </a:t>
            </a:r>
            <a:r>
              <a:rPr lang="en-US" sz="1200" b="1" i="0" u="none" strike="noStrike" kern="1200" baseline="0" dirty="0">
                <a:solidFill>
                  <a:schemeClr val="tx1"/>
                </a:solidFill>
                <a:latin typeface="+mn-lt"/>
                <a:ea typeface="+mn-ea"/>
                <a:cs typeface="+mn-cs"/>
              </a:rPr>
              <a:t>competition authorities and experts</a:t>
            </a:r>
            <a:r>
              <a:rPr lang="en-US" sz="1200" b="0" i="0" u="none" strike="noStrike" kern="1200" baseline="0" dirty="0">
                <a:solidFill>
                  <a:schemeClr val="tx1"/>
                </a:solidFill>
                <a:latin typeface="+mn-lt"/>
                <a:ea typeface="+mn-ea"/>
                <a:cs typeface="+mn-cs"/>
              </a:rPr>
              <a:t>, including to better understand a company’s market power before and during intervention. (DCED, 2018a) </a:t>
            </a:r>
          </a:p>
          <a:p>
            <a:endParaRPr lang="en-US" sz="1200" b="0" i="0" u="none" strike="noStrike" kern="1200" baseline="0" dirty="0">
              <a:solidFill>
                <a:schemeClr val="tx1"/>
              </a:solidFill>
              <a:latin typeface="+mn-lt"/>
              <a:ea typeface="+mn-ea"/>
              <a:cs typeface="+mn-cs"/>
            </a:endParaRPr>
          </a:p>
          <a:p>
            <a:r>
              <a:rPr lang="en-US" b="1" u="sng" dirty="0"/>
              <a:t>ANNEX:</a:t>
            </a:r>
          </a:p>
          <a:p>
            <a:r>
              <a:rPr lang="en-US" sz="1200" b="0" i="0" u="none" strike="noStrike" kern="1200" baseline="0" dirty="0">
                <a:solidFill>
                  <a:schemeClr val="tx1"/>
                </a:solidFill>
                <a:latin typeface="+mn-lt"/>
                <a:ea typeface="+mn-ea"/>
                <a:cs typeface="+mn-cs"/>
              </a:rPr>
              <a:t>Embracing private-sector driven development implies that donors assume greater risk, too. Taking risk is inherent to business and the basis for reaping financial rewards. Managing it requires businesses to experiment with new solutions, operate flexibly and respond swiftly to market developments. Donors, whose systems are traditionally aimed at reducing risk and controlling deliverables through tightly managed contracts, are still learning about the full implications of sharing business risk. More than with non-profit entities, they also face additional reputational risks. </a:t>
            </a:r>
          </a:p>
          <a:p>
            <a:endParaRPr lang="en-US"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A80002-859A-49BD-8641-74EDAE6AE3C1}"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0681415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Donors also still </a:t>
            </a:r>
            <a:r>
              <a:rPr lang="en-US" sz="1200" b="1" i="0" u="none" strike="noStrike" kern="1200" baseline="0" dirty="0">
                <a:solidFill>
                  <a:schemeClr val="tx1"/>
                </a:solidFill>
                <a:latin typeface="+mn-lt"/>
                <a:ea typeface="+mn-ea"/>
                <a:cs typeface="+mn-cs"/>
              </a:rPr>
              <a:t>use and enhance traditional systems for screening potential partners</a:t>
            </a:r>
            <a:r>
              <a:rPr lang="en-US" sz="1200" b="0" i="0" u="none" strike="noStrike" kern="1200" baseline="0" dirty="0">
                <a:solidFill>
                  <a:schemeClr val="tx1"/>
                </a:solidFill>
                <a:latin typeface="+mn-lt"/>
                <a:ea typeface="+mn-ea"/>
                <a:cs typeface="+mn-cs"/>
              </a:rPr>
              <a:t>, including: </a:t>
            </a:r>
          </a:p>
          <a:p>
            <a:pPr marL="171450" indent="-171450">
              <a:buFont typeface="Arial" panose="020B0604020202020204" pitchFamily="34" charset="0"/>
              <a:buChar char="•"/>
            </a:pPr>
            <a:r>
              <a:rPr lang="en-US" sz="1200" b="1" i="0" u="none" strike="noStrike" kern="1200" baseline="0" dirty="0">
                <a:solidFill>
                  <a:schemeClr val="tx1"/>
                </a:solidFill>
                <a:latin typeface="+mn-lt"/>
                <a:ea typeface="+mn-ea"/>
                <a:cs typeface="+mn-cs"/>
              </a:rPr>
              <a:t>Exclusion lists and criteria</a:t>
            </a:r>
            <a:r>
              <a:rPr lang="en-US" sz="1200" b="0" i="0" u="none" strike="noStrike" kern="1200" baseline="0" dirty="0">
                <a:solidFill>
                  <a:schemeClr val="tx1"/>
                </a:solidFill>
                <a:latin typeface="+mn-lt"/>
                <a:ea typeface="+mn-ea"/>
                <a:cs typeface="+mn-cs"/>
              </a:rPr>
              <a:t>: Several donors (e.g. Australia, Norway, Sweden) exclude certain industries, project topics and companies from partnerships for development; many also explicitly exclude companies convicted of corruption, fraud or criminal activity (NSI, 2014). </a:t>
            </a:r>
          </a:p>
          <a:p>
            <a:pPr marL="171450" indent="-171450">
              <a:buFont typeface="Arial" panose="020B0604020202020204" pitchFamily="34" charset="0"/>
              <a:buChar char="•"/>
            </a:pPr>
            <a:r>
              <a:rPr lang="en-US" sz="1200" b="1" i="0" u="none" strike="noStrike" kern="1200" baseline="0" dirty="0">
                <a:solidFill>
                  <a:schemeClr val="tx1"/>
                </a:solidFill>
                <a:latin typeface="+mn-lt"/>
                <a:ea typeface="+mn-ea"/>
                <a:cs typeface="+mn-cs"/>
              </a:rPr>
              <a:t>Due diligence</a:t>
            </a:r>
            <a:r>
              <a:rPr lang="en-US" sz="1200" b="0" i="0" u="none" strike="noStrike" kern="1200" baseline="0" dirty="0">
                <a:solidFill>
                  <a:schemeClr val="tx1"/>
                </a:solidFill>
                <a:latin typeface="+mn-lt"/>
                <a:ea typeface="+mn-ea"/>
                <a:cs typeface="+mn-cs"/>
              </a:rPr>
              <a:t>: Donor agencies typically assess companies past performance, reputation, financial, social and environmental policies and practices, as well as future plans (USAID, 2019; USAID, 2019a) to review shared ethics, including adherence to responsible business practices. </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Compliance with the </a:t>
            </a:r>
            <a:r>
              <a:rPr lang="en-US" sz="1200" b="1" i="0" u="none" strike="noStrike" kern="1200" baseline="0" dirty="0">
                <a:solidFill>
                  <a:schemeClr val="tx1"/>
                </a:solidFill>
                <a:latin typeface="+mn-lt"/>
                <a:ea typeface="+mn-ea"/>
                <a:cs typeface="+mn-cs"/>
              </a:rPr>
              <a:t>OECD Guidelines for Multinational Enterprises </a:t>
            </a:r>
            <a:r>
              <a:rPr lang="en-US" sz="1200" b="0" i="0" u="none" strike="noStrike" kern="1200" baseline="0" dirty="0">
                <a:solidFill>
                  <a:schemeClr val="tx1"/>
                </a:solidFill>
                <a:latin typeface="+mn-lt"/>
                <a:ea typeface="+mn-ea"/>
                <a:cs typeface="+mn-cs"/>
              </a:rPr>
              <a:t>and the UN Global Compact principles are considered an advantage (NSI, 2014). </a:t>
            </a:r>
            <a:r>
              <a:rPr lang="en-US" dirty="0"/>
              <a:t>Responsible business conduct can also be included as a criterion for partnership by stipulating that companies must have environmental, social and governance standards and pay taxes when operating abroad.</a:t>
            </a:r>
            <a:endParaRPr lang="en-US" sz="1200" b="0" i="0" u="none" strike="noStrike" kern="1200" baseline="0" dirty="0">
              <a:solidFill>
                <a:schemeClr val="tx1"/>
              </a:solidFill>
              <a:latin typeface="+mn-lt"/>
              <a:ea typeface="+mn-ea"/>
              <a:cs typeface="+mn-cs"/>
            </a:endParaRPr>
          </a:p>
          <a:p>
            <a:pPr marL="171450" indent="-171450">
              <a:buFont typeface="Arial" panose="020B0604020202020204" pitchFamily="34" charset="0"/>
              <a:buChar char="•"/>
            </a:pPr>
            <a:endParaRPr lang="en-US" sz="12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0" i="0" kern="1200" dirty="0">
                <a:solidFill>
                  <a:schemeClr val="tx1"/>
                </a:solidFill>
                <a:effectLst/>
                <a:latin typeface="+mn-lt"/>
                <a:ea typeface="+mn-ea"/>
                <a:cs typeface="+mn-cs"/>
              </a:rPr>
              <a:t>According to the OECD, “</a:t>
            </a:r>
            <a:r>
              <a:rPr lang="en-US" sz="1200" b="1" i="0" kern="1200" dirty="0">
                <a:solidFill>
                  <a:schemeClr val="tx1"/>
                </a:solidFill>
                <a:effectLst/>
                <a:latin typeface="+mn-lt"/>
                <a:ea typeface="+mn-ea"/>
                <a:cs typeface="+mn-cs"/>
              </a:rPr>
              <a:t>responsible business conduct (RBC)</a:t>
            </a:r>
            <a:r>
              <a:rPr lang="en-US" sz="1200" b="0" i="0" kern="1200" dirty="0">
                <a:solidFill>
                  <a:schemeClr val="tx1"/>
                </a:solidFill>
                <a:effectLst/>
                <a:latin typeface="+mn-lt"/>
                <a:ea typeface="+mn-ea"/>
                <a:cs typeface="+mn-cs"/>
              </a:rPr>
              <a:t> entails above all compliance with laws, such as those on respecting human rights, environmental protection, </a:t>
            </a:r>
            <a:r>
              <a:rPr lang="en-US" sz="1200" b="0" i="0" kern="1200" dirty="0" err="1">
                <a:solidFill>
                  <a:schemeClr val="tx1"/>
                </a:solidFill>
                <a:effectLst/>
                <a:latin typeface="+mn-lt"/>
                <a:ea typeface="+mn-ea"/>
                <a:cs typeface="+mn-cs"/>
              </a:rPr>
              <a:t>labour</a:t>
            </a:r>
            <a:r>
              <a:rPr lang="en-US" sz="1200" b="0" i="0" kern="1200" dirty="0">
                <a:solidFill>
                  <a:schemeClr val="tx1"/>
                </a:solidFill>
                <a:effectLst/>
                <a:latin typeface="+mn-lt"/>
                <a:ea typeface="+mn-ea"/>
                <a:cs typeface="+mn-cs"/>
              </a:rPr>
              <a:t> relations and financial accountability, even where these are poorly enforced. It also involves responding to societal expectations communicated by channels other than the law, e.g. inter-governmental </a:t>
            </a:r>
            <a:r>
              <a:rPr lang="en-US" sz="1200" b="0" i="0" kern="1200" dirty="0" err="1">
                <a:solidFill>
                  <a:schemeClr val="tx1"/>
                </a:solidFill>
                <a:effectLst/>
                <a:latin typeface="+mn-lt"/>
                <a:ea typeface="+mn-ea"/>
                <a:cs typeface="+mn-cs"/>
              </a:rPr>
              <a:t>organisations</a:t>
            </a:r>
            <a:r>
              <a:rPr lang="en-US" sz="1200" b="0" i="0" kern="1200" dirty="0">
                <a:solidFill>
                  <a:schemeClr val="tx1"/>
                </a:solidFill>
                <a:effectLst/>
                <a:latin typeface="+mn-lt"/>
                <a:ea typeface="+mn-ea"/>
                <a:cs typeface="+mn-cs"/>
              </a:rPr>
              <a:t>, within the workplace, by local communities and trade unions, or via the press. Private voluntary initiatives addressing this latter aspect of RBC are often referred to as corporate social responsibility (CSR).” (OECD, 2015)</a:t>
            </a:r>
            <a:endParaRPr lang="en-GB" dirty="0"/>
          </a:p>
          <a:p>
            <a:pPr marL="0" indent="0">
              <a:buFont typeface="Arial" panose="020B0604020202020204" pitchFamily="34" charset="0"/>
              <a:buNone/>
            </a:pPr>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r>
              <a:rPr lang="en-US" sz="1200" b="1" i="0" u="sng" strike="noStrike" kern="1200" baseline="0" dirty="0">
                <a:solidFill>
                  <a:schemeClr val="tx1"/>
                </a:solidFill>
                <a:latin typeface="+mn-lt"/>
                <a:ea typeface="+mn-ea"/>
                <a:cs typeface="+mn-cs"/>
              </a:rPr>
              <a:t>ANNEX:</a:t>
            </a:r>
          </a:p>
          <a:p>
            <a:r>
              <a:rPr lang="en-US" sz="1200" b="0" i="0" u="none" strike="noStrike" kern="1200" baseline="0" dirty="0">
                <a:solidFill>
                  <a:schemeClr val="tx1"/>
                </a:solidFill>
                <a:latin typeface="+mn-lt"/>
                <a:ea typeface="+mn-ea"/>
                <a:cs typeface="+mn-cs"/>
              </a:rPr>
              <a:t>A key consideration for donors is how to review risks </a:t>
            </a:r>
            <a:r>
              <a:rPr lang="en-US" sz="1200" b="1" i="0" u="none" strike="noStrike" kern="1200" baseline="0" dirty="0">
                <a:solidFill>
                  <a:schemeClr val="tx1"/>
                </a:solidFill>
                <a:latin typeface="+mn-lt"/>
                <a:ea typeface="+mn-ea"/>
                <a:cs typeface="+mn-cs"/>
              </a:rPr>
              <a:t>without making the process too burdensome </a:t>
            </a:r>
            <a:r>
              <a:rPr lang="en-US" sz="1200" b="0" i="0" u="none" strike="noStrike" kern="1200" baseline="0" dirty="0">
                <a:solidFill>
                  <a:schemeClr val="tx1"/>
                </a:solidFill>
                <a:latin typeface="+mn-lt"/>
                <a:ea typeface="+mn-ea"/>
                <a:cs typeface="+mn-cs"/>
              </a:rPr>
              <a:t>for businesses. This may include </a:t>
            </a:r>
            <a:r>
              <a:rPr lang="en-US" sz="1200" b="1" i="0" u="none" strike="noStrike" kern="1200" baseline="0" dirty="0">
                <a:solidFill>
                  <a:schemeClr val="tx1"/>
                </a:solidFill>
                <a:latin typeface="+mn-lt"/>
                <a:ea typeface="+mn-ea"/>
                <a:cs typeface="+mn-cs"/>
              </a:rPr>
              <a:t>using public information as much as possible</a:t>
            </a:r>
            <a:r>
              <a:rPr lang="en-US" sz="1200" b="0" i="0" u="none" strike="noStrike" kern="1200" baseline="0" dirty="0">
                <a:solidFill>
                  <a:schemeClr val="tx1"/>
                </a:solidFill>
                <a:latin typeface="+mn-lt"/>
                <a:ea typeface="+mn-ea"/>
                <a:cs typeface="+mn-cs"/>
              </a:rPr>
              <a:t>, and </a:t>
            </a:r>
            <a:r>
              <a:rPr lang="en-US" sz="1200" b="1" i="0" u="none" strike="noStrike" kern="1200" baseline="0" dirty="0">
                <a:solidFill>
                  <a:schemeClr val="tx1"/>
                </a:solidFill>
                <a:latin typeface="+mn-lt"/>
                <a:ea typeface="+mn-ea"/>
                <a:cs typeface="+mn-cs"/>
              </a:rPr>
              <a:t>existing due diligence for repeated partners </a:t>
            </a:r>
            <a:r>
              <a:rPr lang="en-US" sz="1200" b="0" i="0" u="none" strike="noStrike" kern="1200" baseline="0" dirty="0">
                <a:solidFill>
                  <a:schemeClr val="tx1"/>
                </a:solidFill>
                <a:latin typeface="+mn-lt"/>
                <a:ea typeface="+mn-ea"/>
                <a:cs typeface="+mn-cs"/>
              </a:rPr>
              <a:t>(USAID, 2019a). It is also critical to </a:t>
            </a:r>
            <a:r>
              <a:rPr lang="en-US" sz="1200" b="1" i="0" u="none" strike="noStrike" kern="1200" baseline="0" dirty="0">
                <a:solidFill>
                  <a:schemeClr val="tx1"/>
                </a:solidFill>
                <a:latin typeface="+mn-lt"/>
                <a:ea typeface="+mn-ea"/>
                <a:cs typeface="+mn-cs"/>
              </a:rPr>
              <a:t>understand partners’ business needs</a:t>
            </a:r>
            <a:r>
              <a:rPr lang="en-US" sz="1200" b="0" i="0" u="none" strike="noStrike" kern="1200" baseline="0" dirty="0">
                <a:solidFill>
                  <a:schemeClr val="tx1"/>
                </a:solidFill>
                <a:latin typeface="+mn-lt"/>
                <a:ea typeface="+mn-ea"/>
                <a:cs typeface="+mn-cs"/>
              </a:rPr>
              <a:t>; agencies may therefore commit to protecting intellectual property and sign non-disclosure agreements on sensitive business information, at least for an agreed amount of time (USAID, 2019).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b="0" i="0" u="none" strike="noStrike" kern="1200" baseline="0" dirty="0">
                <a:solidFill>
                  <a:schemeClr val="tx1"/>
                </a:solidFill>
                <a:latin typeface="+mn-lt"/>
                <a:ea typeface="+mn-ea"/>
                <a:cs typeface="+mn-cs"/>
              </a:rPr>
              <a:t>A </a:t>
            </a:r>
            <a:r>
              <a:rPr lang="en-US" sz="1200" b="0" i="0" u="none" strike="noStrike" kern="1200" baseline="0" dirty="0">
                <a:solidFill>
                  <a:schemeClr val="tx1"/>
                </a:solidFill>
                <a:latin typeface="+mn-lt"/>
                <a:ea typeface="+mn-ea"/>
                <a:cs typeface="+mn-cs"/>
              </a:rPr>
              <a:t>key evolution in donor agencies’ approach to managing these risks is an </a:t>
            </a:r>
            <a:r>
              <a:rPr lang="en-US" sz="1200" b="1" i="0" u="none" strike="noStrike" kern="1200" baseline="0" dirty="0">
                <a:solidFill>
                  <a:schemeClr val="tx1"/>
                </a:solidFill>
                <a:latin typeface="+mn-lt"/>
                <a:ea typeface="+mn-ea"/>
                <a:cs typeface="+mn-cs"/>
              </a:rPr>
              <a:t>increased focus on effective relationship management with businesses</a:t>
            </a:r>
            <a:r>
              <a:rPr lang="en-US" sz="1200" b="0" i="0" u="none" strike="noStrike" kern="1200" baseline="0" dirty="0">
                <a:solidFill>
                  <a:schemeClr val="tx1"/>
                </a:solidFill>
                <a:latin typeface="+mn-lt"/>
                <a:ea typeface="+mn-ea"/>
                <a:cs typeface="+mn-cs"/>
              </a:rPr>
              <a:t>: Clear management and governance structures in partnerships, results-based management, and the flexibility to adjust approaches over the course of engagement are all critical aspects for identifying and addressing potential risks (USAID, 2019). </a:t>
            </a:r>
          </a:p>
          <a:p>
            <a:pPr marL="0" indent="0">
              <a:buFont typeface="Arial" panose="020B0604020202020204" pitchFamily="34" charset="0"/>
              <a:buNone/>
            </a:pPr>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Source: DCED</a:t>
            </a:r>
          </a:p>
          <a:p>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b="1" dirty="0" err="1"/>
              <a:t>Follow</a:t>
            </a:r>
            <a:r>
              <a:rPr lang="fr-FR" b="1" dirty="0"/>
              <a:t>-u</a:t>
            </a:r>
            <a:r>
              <a:rPr lang="fr-FR" b="1" baseline="0" dirty="0"/>
              <a:t>p question</a:t>
            </a:r>
            <a:r>
              <a:rPr lang="fr-FR" baseline="0" dirty="0"/>
              <a:t> =&gt; </a:t>
            </a:r>
            <a:r>
              <a:rPr lang="fr-FR" baseline="0" dirty="0" err="1"/>
              <a:t>What</a:t>
            </a:r>
            <a:r>
              <a:rPr lang="fr-FR" baseline="0" dirty="0"/>
              <a:t> are </a:t>
            </a:r>
            <a:r>
              <a:rPr lang="fr-FR" baseline="0" dirty="0" err="1"/>
              <a:t>Government</a:t>
            </a:r>
            <a:r>
              <a:rPr lang="fr-FR" baseline="0" dirty="0"/>
              <a:t> instruments </a:t>
            </a:r>
            <a:r>
              <a:rPr lang="fr-FR" baseline="0" dirty="0" err="1"/>
              <a:t>that</a:t>
            </a:r>
            <a:r>
              <a:rPr lang="fr-FR" baseline="0" dirty="0"/>
              <a:t> </a:t>
            </a:r>
            <a:r>
              <a:rPr lang="fr-FR" baseline="0" dirty="0" err="1"/>
              <a:t>can</a:t>
            </a:r>
            <a:r>
              <a:rPr lang="fr-FR" baseline="0" dirty="0"/>
              <a:t> </a:t>
            </a:r>
            <a:r>
              <a:rPr lang="fr-FR" baseline="0" dirty="0" err="1"/>
              <a:t>be</a:t>
            </a:r>
            <a:r>
              <a:rPr lang="fr-FR" baseline="0" dirty="0"/>
              <a:t> </a:t>
            </a:r>
            <a:r>
              <a:rPr lang="fr-FR" baseline="0" dirty="0" err="1"/>
              <a:t>used</a:t>
            </a:r>
            <a:r>
              <a:rPr lang="fr-FR" baseline="0" dirty="0"/>
              <a:t> to </a:t>
            </a:r>
            <a:r>
              <a:rPr lang="fr-FR" baseline="0" dirty="0" err="1"/>
              <a:t>promote</a:t>
            </a:r>
            <a:r>
              <a:rPr lang="fr-FR" baseline="0" dirty="0"/>
              <a:t> RBC?</a:t>
            </a:r>
            <a:endParaRPr lang="en-GB" dirty="0"/>
          </a:p>
          <a:p>
            <a:endParaRPr lang="en-US" dirty="0"/>
          </a:p>
          <a:p>
            <a:pPr marL="0" indent="0">
              <a:buFont typeface="Arial" panose="020B0604020202020204" pitchFamily="34" charset="0"/>
              <a:buNone/>
            </a:pPr>
            <a:r>
              <a:rPr lang="en-US" dirty="0"/>
              <a:t>Knowledge sharing tools and platforms have been developed to help procurement officers purchase responsibly and identify potential risks in specific sectors and supply chains.</a:t>
            </a:r>
          </a:p>
          <a:p>
            <a:pPr marL="171450" indent="-171450">
              <a:buFont typeface="Arial" panose="020B0604020202020204" pitchFamily="34" charset="0"/>
              <a:buChar char="•"/>
            </a:pPr>
            <a:r>
              <a:rPr lang="en-US" dirty="0"/>
              <a:t>Many donor agencies and DFIs have taken important steps to promote, </a:t>
            </a:r>
            <a:r>
              <a:rPr lang="en-US" dirty="0" err="1"/>
              <a:t>incentivise</a:t>
            </a:r>
            <a:r>
              <a:rPr lang="en-US" dirty="0"/>
              <a:t> and exemplify RBC issues</a:t>
            </a:r>
          </a:p>
          <a:p>
            <a:pPr marL="171450" indent="-171450">
              <a:buFont typeface="Arial" panose="020B0604020202020204" pitchFamily="34" charset="0"/>
              <a:buChar char="•"/>
            </a:pPr>
            <a:r>
              <a:rPr lang="en-US" dirty="0"/>
              <a:t>Donor agencies are increasingly </a:t>
            </a:r>
            <a:r>
              <a:rPr lang="en-US" dirty="0" err="1"/>
              <a:t>recognising</a:t>
            </a:r>
            <a:r>
              <a:rPr lang="en-US" dirty="0"/>
              <a:t> RBC as an important element of their policies. </a:t>
            </a:r>
          </a:p>
          <a:p>
            <a:pPr marL="171450" indent="-171450">
              <a:buFont typeface="Arial" panose="020B0604020202020204" pitchFamily="34" charset="0"/>
              <a:buChar char="•"/>
            </a:pPr>
            <a:r>
              <a:rPr lang="en-US" dirty="0"/>
              <a:t>DFIs have systematic processes in place for ensuring investments are not associated with negative impacts. </a:t>
            </a:r>
            <a:endParaRPr lang="en-US" sz="1200" b="0" i="0" u="none" strike="noStrike" kern="1200" baseline="0" dirty="0">
              <a:solidFill>
                <a:schemeClr val="tx1"/>
              </a:solidFill>
              <a:latin typeface="+mn-lt"/>
              <a:ea typeface="+mn-ea"/>
              <a:cs typeface="+mn-cs"/>
            </a:endParaRPr>
          </a:p>
          <a:p>
            <a:pPr marL="171450" indent="-171450">
              <a:buFont typeface="Arial" panose="020B0604020202020204" pitchFamily="34" charset="0"/>
              <a:buChar char="•"/>
            </a:pPr>
            <a:r>
              <a:rPr lang="en-US" dirty="0"/>
              <a:t>Nevertheless, there is scope to harmonize efforts across development finance actors, and mainstream RBC standards within institutions. </a:t>
            </a:r>
          </a:p>
          <a:p>
            <a:pPr marL="171450" indent="-171450">
              <a:buFont typeface="Arial" panose="020B0604020202020204" pitchFamily="34" charset="0"/>
              <a:buChar char="•"/>
            </a:pPr>
            <a:r>
              <a:rPr lang="en-US" dirty="0"/>
              <a:t>For example, when donors make multilateral contributions, the funds become an integral part of the recipient institution and assets (</a:t>
            </a:r>
            <a:r>
              <a:rPr lang="en-US" dirty="0" err="1"/>
              <a:t>Gulrajani</a:t>
            </a:r>
            <a:r>
              <a:rPr lang="en-US" dirty="0"/>
              <a:t>, 2016). Nevertheless, as board members, large donors may often have influence on the processes and controls that are implemented by multilateral </a:t>
            </a:r>
            <a:r>
              <a:rPr lang="en-US" dirty="0" err="1"/>
              <a:t>organisations</a:t>
            </a:r>
            <a:r>
              <a:rPr lang="en-US" dirty="0"/>
              <a:t>. Bilateral contributions may also require a certain degree of relinquishing control over funds and may imply sharing responsibilities with other stakeholders such as the recipient government, NGOs, or the private sector (OECD, 2017). </a:t>
            </a:r>
            <a:endParaRPr lang="en-US" sz="1200" b="0" i="0" u="none" strike="noStrike" kern="1200" baseline="0" dirty="0">
              <a:solidFill>
                <a:schemeClr val="tx1"/>
              </a:solidFill>
              <a:latin typeface="+mn-lt"/>
              <a:ea typeface="+mn-ea"/>
              <a:cs typeface="+mn-cs"/>
            </a:endParaRPr>
          </a:p>
          <a:p>
            <a:pPr marL="0" indent="0">
              <a:buFont typeface="Arial" panose="020B0604020202020204" pitchFamily="34" charset="0"/>
              <a:buNone/>
            </a:pPr>
            <a:endParaRPr lang="en-US" sz="1200" b="0" i="0" u="none" strike="noStrike" kern="1200" baseline="0" dirty="0">
              <a:solidFill>
                <a:schemeClr val="tx1"/>
              </a:solidFill>
              <a:latin typeface="+mn-lt"/>
              <a:ea typeface="+mn-ea"/>
              <a:cs typeface="+mn-cs"/>
            </a:endParaRPr>
          </a:p>
          <a:p>
            <a:r>
              <a:rPr lang="en-US" dirty="0"/>
              <a:t>Donors should screen potential partners to guarantee that they abide to the highest possible level of responsible business conduct. This is valid in all private sector engagement initiatives. </a:t>
            </a:r>
          </a:p>
          <a:p>
            <a:r>
              <a:rPr lang="en-US" dirty="0"/>
              <a:t>Donor agencies typically assess companies past performance, reputation, financial, social and environmental policies and practices, as well as future plans to review shared ethics, including adherence to responsible business practices.</a:t>
            </a:r>
            <a:endParaRPr lang="en-GB"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A80002-859A-49BD-8641-74EDAE6AE3C1}"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9964101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fr-FR" sz="1200" kern="1200" dirty="0">
                <a:solidFill>
                  <a:schemeClr val="tx1"/>
                </a:solidFill>
                <a:effectLst/>
                <a:latin typeface="+mn-lt"/>
                <a:ea typeface="+mn-ea"/>
                <a:cs typeface="+mn-cs"/>
              </a:rPr>
              <a:t>One of the </a:t>
            </a:r>
            <a:r>
              <a:rPr lang="fr-FR" sz="1200" kern="1200" dirty="0" err="1">
                <a:solidFill>
                  <a:schemeClr val="tx1"/>
                </a:solidFill>
                <a:effectLst/>
                <a:latin typeface="+mn-lt"/>
                <a:ea typeface="+mn-ea"/>
                <a:cs typeface="+mn-cs"/>
              </a:rPr>
              <a:t>way</a:t>
            </a:r>
            <a:r>
              <a:rPr lang="fr-FR" sz="1200" kern="1200" dirty="0">
                <a:solidFill>
                  <a:schemeClr val="tx1"/>
                </a:solidFill>
                <a:effectLst/>
                <a:latin typeface="+mn-lt"/>
                <a:ea typeface="+mn-ea"/>
                <a:cs typeface="+mn-cs"/>
              </a:rPr>
              <a:t> to </a:t>
            </a:r>
            <a:r>
              <a:rPr lang="fr-FR" sz="1200" kern="1200" dirty="0" err="1">
                <a:solidFill>
                  <a:schemeClr val="tx1"/>
                </a:solidFill>
                <a:effectLst/>
                <a:latin typeface="+mn-lt"/>
                <a:ea typeface="+mn-ea"/>
                <a:cs typeface="+mn-cs"/>
              </a:rPr>
              <a:t>screen</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partners</a:t>
            </a:r>
            <a:r>
              <a:rPr lang="fr-FR" sz="1200" kern="1200" baseline="0" dirty="0">
                <a:solidFill>
                  <a:schemeClr val="tx1"/>
                </a:solidFill>
                <a:effectLst/>
                <a:latin typeface="+mn-lt"/>
                <a:ea typeface="+mn-ea"/>
                <a:cs typeface="+mn-cs"/>
              </a:rPr>
              <a:t> and </a:t>
            </a:r>
            <a:r>
              <a:rPr lang="fr-FR" sz="1200" kern="1200" baseline="0" dirty="0" err="1">
                <a:solidFill>
                  <a:schemeClr val="tx1"/>
                </a:solidFill>
                <a:effectLst/>
                <a:latin typeface="+mn-lt"/>
                <a:ea typeface="+mn-ea"/>
                <a:cs typeface="+mn-cs"/>
              </a:rPr>
              <a:t>identify</a:t>
            </a:r>
            <a:r>
              <a:rPr lang="fr-FR" sz="1200" kern="1200" baseline="0" dirty="0">
                <a:solidFill>
                  <a:schemeClr val="tx1"/>
                </a:solidFill>
                <a:effectLst/>
                <a:latin typeface="+mn-lt"/>
                <a:ea typeface="+mn-ea"/>
                <a:cs typeface="+mn-cs"/>
              </a:rPr>
              <a:t> </a:t>
            </a:r>
            <a:r>
              <a:rPr lang="fr-FR" sz="1200" kern="1200" baseline="0" dirty="0" err="1">
                <a:solidFill>
                  <a:schemeClr val="tx1"/>
                </a:solidFill>
                <a:effectLst/>
                <a:latin typeface="+mn-lt"/>
                <a:ea typeface="+mn-ea"/>
                <a:cs typeface="+mn-cs"/>
              </a:rPr>
              <a:t>those</a:t>
            </a:r>
            <a:r>
              <a:rPr lang="fr-FR" sz="1200" kern="1200" baseline="0" dirty="0">
                <a:solidFill>
                  <a:schemeClr val="tx1"/>
                </a:solidFill>
                <a:effectLst/>
                <a:latin typeface="+mn-lt"/>
                <a:ea typeface="+mn-ea"/>
                <a:cs typeface="+mn-cs"/>
              </a:rPr>
              <a:t> </a:t>
            </a:r>
            <a:r>
              <a:rPr lang="fr-FR" sz="1200" kern="1200" baseline="0" dirty="0" err="1">
                <a:solidFill>
                  <a:schemeClr val="tx1"/>
                </a:solidFill>
                <a:effectLst/>
                <a:latin typeface="+mn-lt"/>
                <a:ea typeface="+mn-ea"/>
                <a:cs typeface="+mn-cs"/>
              </a:rPr>
              <a:t>that</a:t>
            </a:r>
            <a:r>
              <a:rPr lang="fr-FR" sz="1200" kern="1200" baseline="0" dirty="0">
                <a:solidFill>
                  <a:schemeClr val="tx1"/>
                </a:solidFill>
                <a:effectLst/>
                <a:latin typeface="+mn-lt"/>
                <a:ea typeface="+mn-ea"/>
                <a:cs typeface="+mn-cs"/>
              </a:rPr>
              <a:t> </a:t>
            </a:r>
            <a:r>
              <a:rPr lang="fr-FR" sz="1200" kern="1200" baseline="0" dirty="0" err="1">
                <a:solidFill>
                  <a:schemeClr val="tx1"/>
                </a:solidFill>
                <a:effectLst/>
                <a:latin typeface="+mn-lt"/>
                <a:ea typeface="+mn-ea"/>
                <a:cs typeface="+mn-cs"/>
              </a:rPr>
              <a:t>aim</a:t>
            </a:r>
            <a:r>
              <a:rPr lang="fr-FR" sz="1200" kern="1200" baseline="0" dirty="0">
                <a:solidFill>
                  <a:schemeClr val="tx1"/>
                </a:solidFill>
                <a:effectLst/>
                <a:latin typeface="+mn-lt"/>
                <a:ea typeface="+mn-ea"/>
                <a:cs typeface="+mn-cs"/>
              </a:rPr>
              <a:t> to </a:t>
            </a:r>
            <a:r>
              <a:rPr lang="fr-FR" sz="1200" kern="1200" baseline="0" dirty="0" err="1">
                <a:solidFill>
                  <a:schemeClr val="tx1"/>
                </a:solidFill>
                <a:effectLst/>
                <a:latin typeface="+mn-lt"/>
                <a:ea typeface="+mn-ea"/>
                <a:cs typeface="+mn-cs"/>
              </a:rPr>
              <a:t>give</a:t>
            </a:r>
            <a:r>
              <a:rPr lang="fr-FR" sz="1200" kern="1200" baseline="0" dirty="0">
                <a:solidFill>
                  <a:schemeClr val="tx1"/>
                </a:solidFill>
                <a:effectLst/>
                <a:latin typeface="+mn-lt"/>
                <a:ea typeface="+mn-ea"/>
                <a:cs typeface="+mn-cs"/>
              </a:rPr>
              <a:t> a positive contribution to the </a:t>
            </a:r>
            <a:r>
              <a:rPr lang="fr-FR" sz="1200" kern="1200" baseline="0" dirty="0" err="1">
                <a:solidFill>
                  <a:schemeClr val="tx1"/>
                </a:solidFill>
                <a:effectLst/>
                <a:latin typeface="+mn-lt"/>
                <a:ea typeface="+mn-ea"/>
                <a:cs typeface="+mn-cs"/>
              </a:rPr>
              <a:t>SDGs</a:t>
            </a:r>
            <a:r>
              <a:rPr lang="fr-FR" sz="1200" kern="1200" baseline="0" dirty="0">
                <a:solidFill>
                  <a:schemeClr val="tx1"/>
                </a:solidFill>
                <a:effectLst/>
                <a:latin typeface="+mn-lt"/>
                <a:ea typeface="+mn-ea"/>
                <a:cs typeface="+mn-cs"/>
              </a:rPr>
              <a:t> </a:t>
            </a:r>
            <a:r>
              <a:rPr lang="fr-FR" sz="1200" kern="1200" baseline="0" dirty="0" err="1">
                <a:solidFill>
                  <a:schemeClr val="tx1"/>
                </a:solidFill>
                <a:effectLst/>
                <a:latin typeface="+mn-lt"/>
                <a:ea typeface="+mn-ea"/>
                <a:cs typeface="+mn-cs"/>
              </a:rPr>
              <a:t>is</a:t>
            </a:r>
            <a:r>
              <a:rPr lang="fr-FR" sz="1200" kern="1200" baseline="0" dirty="0">
                <a:solidFill>
                  <a:schemeClr val="tx1"/>
                </a:solidFill>
                <a:effectLst/>
                <a:latin typeface="+mn-lt"/>
                <a:ea typeface="+mn-ea"/>
                <a:cs typeface="+mn-cs"/>
              </a:rPr>
              <a:t> by </a:t>
            </a:r>
            <a:r>
              <a:rPr lang="fr-FR" sz="1200" kern="1200" baseline="0" dirty="0" err="1">
                <a:solidFill>
                  <a:schemeClr val="tx1"/>
                </a:solidFill>
                <a:effectLst/>
                <a:latin typeface="+mn-lt"/>
                <a:ea typeface="+mn-ea"/>
                <a:cs typeface="+mn-cs"/>
              </a:rPr>
              <a:t>checking</a:t>
            </a:r>
            <a:r>
              <a:rPr lang="fr-FR" sz="1200" kern="1200" baseline="0" dirty="0">
                <a:solidFill>
                  <a:schemeClr val="tx1"/>
                </a:solidFill>
                <a:effectLst/>
                <a:latin typeface="+mn-lt"/>
                <a:ea typeface="+mn-ea"/>
                <a:cs typeface="+mn-cs"/>
              </a:rPr>
              <a:t> </a:t>
            </a:r>
            <a:r>
              <a:rPr lang="fr-FR" sz="1200" kern="1200" baseline="0" dirty="0" err="1">
                <a:solidFill>
                  <a:schemeClr val="tx1"/>
                </a:solidFill>
                <a:effectLst/>
                <a:latin typeface="+mn-lt"/>
                <a:ea typeface="+mn-ea"/>
                <a:cs typeface="+mn-cs"/>
              </a:rPr>
              <a:t>whether</a:t>
            </a:r>
            <a:r>
              <a:rPr lang="fr-FR" sz="1200" kern="1200" baseline="0" dirty="0">
                <a:solidFill>
                  <a:schemeClr val="tx1"/>
                </a:solidFill>
                <a:effectLst/>
                <a:latin typeface="+mn-lt"/>
                <a:ea typeface="+mn-ea"/>
                <a:cs typeface="+mn-cs"/>
              </a:rPr>
              <a:t> </a:t>
            </a:r>
            <a:r>
              <a:rPr lang="fr-FR" sz="1200" kern="1200" baseline="0" dirty="0" err="1">
                <a:solidFill>
                  <a:schemeClr val="tx1"/>
                </a:solidFill>
                <a:effectLst/>
                <a:latin typeface="+mn-lt"/>
                <a:ea typeface="+mn-ea"/>
                <a:cs typeface="+mn-cs"/>
              </a:rPr>
              <a:t>they</a:t>
            </a:r>
            <a:r>
              <a:rPr lang="fr-FR" sz="1200" kern="1200" baseline="0" dirty="0">
                <a:solidFill>
                  <a:schemeClr val="tx1"/>
                </a:solidFill>
                <a:effectLst/>
                <a:latin typeface="+mn-lt"/>
                <a:ea typeface="+mn-ea"/>
                <a:cs typeface="+mn-cs"/>
              </a:rPr>
              <a:t> have a </a:t>
            </a:r>
            <a:r>
              <a:rPr lang="fr-FR" sz="1200" kern="1200" baseline="0" dirty="0" err="1">
                <a:solidFill>
                  <a:schemeClr val="tx1"/>
                </a:solidFill>
                <a:effectLst/>
                <a:latin typeface="+mn-lt"/>
                <a:ea typeface="+mn-ea"/>
                <a:cs typeface="+mn-cs"/>
              </a:rPr>
              <a:t>strong</a:t>
            </a:r>
            <a:r>
              <a:rPr lang="fr-FR" sz="1200" kern="1200" baseline="0" dirty="0">
                <a:solidFill>
                  <a:schemeClr val="tx1"/>
                </a:solidFill>
                <a:effectLst/>
                <a:latin typeface="+mn-lt"/>
                <a:ea typeface="+mn-ea"/>
                <a:cs typeface="+mn-cs"/>
              </a:rPr>
              <a:t> focus on </a:t>
            </a:r>
            <a:r>
              <a:rPr lang="fr-FR" sz="1200" kern="1200" baseline="0" dirty="0" err="1">
                <a:solidFill>
                  <a:schemeClr val="tx1"/>
                </a:solidFill>
                <a:effectLst/>
                <a:latin typeface="+mn-lt"/>
                <a:ea typeface="+mn-ea"/>
                <a:cs typeface="+mn-cs"/>
              </a:rPr>
              <a:t>achieving</a:t>
            </a:r>
            <a:r>
              <a:rPr lang="fr-FR" sz="1200" kern="1200" baseline="0" dirty="0">
                <a:solidFill>
                  <a:schemeClr val="tx1"/>
                </a:solidFill>
                <a:effectLst/>
                <a:latin typeface="+mn-lt"/>
                <a:ea typeface="+mn-ea"/>
                <a:cs typeface="+mn-cs"/>
              </a:rPr>
              <a:t> </a:t>
            </a:r>
            <a:r>
              <a:rPr lang="fr-FR" sz="1200" kern="1200" baseline="0" dirty="0" err="1">
                <a:solidFill>
                  <a:schemeClr val="tx1"/>
                </a:solidFill>
                <a:effectLst/>
                <a:latin typeface="+mn-lt"/>
                <a:ea typeface="+mn-ea"/>
                <a:cs typeface="+mn-cs"/>
              </a:rPr>
              <a:t>development</a:t>
            </a:r>
            <a:r>
              <a:rPr lang="fr-FR" sz="1200" kern="1200" baseline="0" dirty="0">
                <a:solidFill>
                  <a:schemeClr val="tx1"/>
                </a:solidFill>
                <a:effectLst/>
                <a:latin typeface="+mn-lt"/>
                <a:ea typeface="+mn-ea"/>
                <a:cs typeface="+mn-cs"/>
              </a:rPr>
              <a:t> </a:t>
            </a:r>
            <a:r>
              <a:rPr lang="fr-FR" sz="1200" kern="1200" baseline="0" dirty="0" err="1">
                <a:solidFill>
                  <a:schemeClr val="tx1"/>
                </a:solidFill>
                <a:effectLst/>
                <a:latin typeface="+mn-lt"/>
                <a:ea typeface="+mn-ea"/>
                <a:cs typeface="+mn-cs"/>
              </a:rPr>
              <a:t>results</a:t>
            </a:r>
            <a:r>
              <a:rPr lang="fr-FR" sz="1200" kern="1200" baseline="0" dirty="0">
                <a:solidFill>
                  <a:schemeClr val="tx1"/>
                </a:solidFill>
                <a:effectLst/>
                <a:latin typeface="+mn-lt"/>
                <a:ea typeface="+mn-ea"/>
                <a:cs typeface="+mn-cs"/>
              </a:rPr>
              <a:t> in the </a:t>
            </a:r>
            <a:r>
              <a:rPr lang="fr-FR" sz="1200" kern="1200" baseline="0" dirty="0" err="1">
                <a:solidFill>
                  <a:schemeClr val="tx1"/>
                </a:solidFill>
                <a:effectLst/>
                <a:latin typeface="+mn-lt"/>
                <a:ea typeface="+mn-ea"/>
                <a:cs typeface="+mn-cs"/>
              </a:rPr>
              <a:t>strategy</a:t>
            </a:r>
            <a:r>
              <a:rPr lang="fr-FR" sz="1200" kern="1200" baseline="0" dirty="0">
                <a:solidFill>
                  <a:schemeClr val="tx1"/>
                </a:solidFill>
                <a:effectLst/>
                <a:latin typeface="+mn-lt"/>
                <a:ea typeface="+mn-ea"/>
                <a:cs typeface="+mn-cs"/>
              </a:rPr>
              <a:t>, management </a:t>
            </a:r>
            <a:r>
              <a:rPr lang="fr-FR" sz="1200" kern="1200" baseline="0" dirty="0" err="1">
                <a:solidFill>
                  <a:schemeClr val="tx1"/>
                </a:solidFill>
                <a:effectLst/>
                <a:latin typeface="+mn-lt"/>
                <a:ea typeface="+mn-ea"/>
                <a:cs typeface="+mn-cs"/>
              </a:rPr>
              <a:t>approach</a:t>
            </a:r>
            <a:r>
              <a:rPr lang="fr-FR" sz="1200" kern="1200" baseline="0" dirty="0">
                <a:solidFill>
                  <a:schemeClr val="tx1"/>
                </a:solidFill>
                <a:effectLst/>
                <a:latin typeface="+mn-lt"/>
                <a:ea typeface="+mn-ea"/>
                <a:cs typeface="+mn-cs"/>
              </a:rPr>
              <a:t>, </a:t>
            </a:r>
            <a:r>
              <a:rPr lang="fr-FR" sz="1200" kern="1200" baseline="0" dirty="0" err="1">
                <a:solidFill>
                  <a:schemeClr val="tx1"/>
                </a:solidFill>
                <a:effectLst/>
                <a:latin typeface="+mn-lt"/>
                <a:ea typeface="+mn-ea"/>
                <a:cs typeface="+mn-cs"/>
              </a:rPr>
              <a:t>transparency</a:t>
            </a:r>
            <a:r>
              <a:rPr lang="fr-FR" sz="1200" kern="1200" baseline="0" dirty="0">
                <a:solidFill>
                  <a:schemeClr val="tx1"/>
                </a:solidFill>
                <a:effectLst/>
                <a:latin typeface="+mn-lt"/>
                <a:ea typeface="+mn-ea"/>
                <a:cs typeface="+mn-cs"/>
              </a:rPr>
              <a:t> provisions and </a:t>
            </a:r>
            <a:r>
              <a:rPr lang="fr-FR" sz="1200" kern="1200" baseline="0" dirty="0" err="1">
                <a:solidFill>
                  <a:schemeClr val="tx1"/>
                </a:solidFill>
                <a:effectLst/>
                <a:latin typeface="+mn-lt"/>
                <a:ea typeface="+mn-ea"/>
                <a:cs typeface="+mn-cs"/>
              </a:rPr>
              <a:t>governance</a:t>
            </a:r>
            <a:r>
              <a:rPr lang="fr-FR" sz="1200" kern="1200" baseline="0" dirty="0">
                <a:solidFill>
                  <a:schemeClr val="tx1"/>
                </a:solidFill>
                <a:effectLst/>
                <a:latin typeface="+mn-lt"/>
                <a:ea typeface="+mn-ea"/>
                <a:cs typeface="+mn-cs"/>
              </a:rPr>
              <a:t>.</a:t>
            </a:r>
            <a:endParaRPr lang="en-GB"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To support donors in this process,</a:t>
            </a:r>
            <a:r>
              <a:rPr lang="en-GB" sz="1200" kern="1200" baseline="0" dirty="0">
                <a:solidFill>
                  <a:schemeClr val="tx1"/>
                </a:solidFill>
                <a:effectLst/>
                <a:latin typeface="+mn-lt"/>
                <a:ea typeface="+mn-ea"/>
                <a:cs typeface="+mn-cs"/>
              </a:rPr>
              <a:t> i</a:t>
            </a:r>
            <a:r>
              <a:rPr lang="en-GB" sz="1200" kern="1200" dirty="0">
                <a:solidFill>
                  <a:schemeClr val="tx1"/>
                </a:solidFill>
                <a:effectLst/>
                <a:latin typeface="+mn-lt"/>
                <a:ea typeface="+mn-ea"/>
                <a:cs typeface="+mn-cs"/>
              </a:rPr>
              <a:t>n close collaboration with the UNDP, the OECD has developed the Impact Standards for Financing Sustainable Development (IS-FSD). The Standards are designed to support donors in the deployment of resources through DFIs,</a:t>
            </a:r>
            <a:r>
              <a:rPr lang="en-GB" sz="1200" kern="1200" baseline="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private asset managers and other private sector partners, in a way that maximises the positive contribution towards the SDGs.</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These Standards constitute a best practice guide and self-assessment tool, and</a:t>
            </a:r>
            <a:r>
              <a:rPr lang="en-GB" sz="1200" kern="1200" baseline="0" dirty="0">
                <a:solidFill>
                  <a:schemeClr val="tx1"/>
                </a:solidFill>
                <a:effectLst/>
                <a:latin typeface="+mn-lt"/>
                <a:ea typeface="+mn-ea"/>
                <a:cs typeface="+mn-cs"/>
              </a:rPr>
              <a:t> are </a:t>
            </a:r>
            <a:r>
              <a:rPr lang="en-GB" sz="1200" kern="1200" dirty="0">
                <a:solidFill>
                  <a:schemeClr val="tx1"/>
                </a:solidFill>
                <a:effectLst/>
                <a:latin typeface="+mn-lt"/>
                <a:ea typeface="+mn-ea"/>
                <a:cs typeface="+mn-cs"/>
              </a:rPr>
              <a:t>freely available for subscription on a voluntary basis. They act as a framework for all organisations with a desire to demonstrate public accountability regarding their measurement and management of impact. </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The IS-FSD are developed to bridge the needs of the donors on one side and the investors and DFIs on the other side, and provide a common framework for dialogue between parties.</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The structure of the Standards is depicted on this slide. As you can see there are 4 areas:</a:t>
            </a:r>
          </a:p>
          <a:p>
            <a:pPr marL="628650" lvl="1" indent="-171450">
              <a:buFont typeface="Arial" panose="020B0604020202020204" pitchFamily="34" charset="0"/>
              <a:buChar char="•"/>
            </a:pPr>
            <a:r>
              <a:rPr lang="en-GB" sz="1200" kern="1200" dirty="0">
                <a:solidFill>
                  <a:schemeClr val="tx1"/>
                </a:solidFill>
                <a:effectLst/>
                <a:latin typeface="+mn-lt"/>
                <a:ea typeface="+mn-ea"/>
                <a:cs typeface="+mn-cs"/>
              </a:rPr>
              <a:t>Standard 1 (Strategy) provides guidance on embedding impact consideration into an organisation’s purpose and strategy </a:t>
            </a:r>
          </a:p>
          <a:p>
            <a:pPr marL="628650" lvl="1" indent="-171450">
              <a:buFont typeface="Arial" panose="020B0604020202020204" pitchFamily="34" charset="0"/>
              <a:buChar char="•"/>
            </a:pPr>
            <a:r>
              <a:rPr lang="en-GB" sz="1200" kern="1200" dirty="0">
                <a:solidFill>
                  <a:schemeClr val="tx1"/>
                </a:solidFill>
                <a:effectLst/>
                <a:latin typeface="+mn-lt"/>
                <a:ea typeface="+mn-ea"/>
                <a:cs typeface="+mn-cs"/>
              </a:rPr>
              <a:t>Standard 2 (Management Approach) deals with the integration of impact considerations into operations and management approach </a:t>
            </a:r>
          </a:p>
          <a:p>
            <a:pPr marL="628650" lvl="1" indent="-171450">
              <a:buFont typeface="Arial" panose="020B0604020202020204" pitchFamily="34" charset="0"/>
              <a:buChar char="•"/>
            </a:pPr>
            <a:r>
              <a:rPr lang="en-GB" sz="1200" kern="1200" dirty="0">
                <a:solidFill>
                  <a:schemeClr val="tx1"/>
                </a:solidFill>
                <a:effectLst/>
                <a:latin typeface="+mn-lt"/>
                <a:ea typeface="+mn-ea"/>
                <a:cs typeface="+mn-cs"/>
              </a:rPr>
              <a:t>Standard 3 (Transparency) puts the accent on the importance of disclosing how impact is integrated into purpose, strategy, management approach and governance, and reporting on performance </a:t>
            </a:r>
          </a:p>
          <a:p>
            <a:pPr marL="628650" lvl="1" indent="-171450">
              <a:buFont typeface="Arial" panose="020B0604020202020204" pitchFamily="34" charset="0"/>
              <a:buChar char="•"/>
            </a:pPr>
            <a:r>
              <a:rPr lang="en-GB" sz="1200" kern="1200" dirty="0">
                <a:solidFill>
                  <a:schemeClr val="tx1"/>
                </a:solidFill>
                <a:effectLst/>
                <a:latin typeface="+mn-lt"/>
                <a:ea typeface="+mn-ea"/>
                <a:cs typeface="+mn-cs"/>
              </a:rPr>
              <a:t>Standard 4 (Governance) focuses on how an organisation can reinforce its commitment to impact through governance practices</a:t>
            </a:r>
          </a:p>
          <a:p>
            <a:pPr marL="171450" lvl="0" indent="-171450">
              <a:buFont typeface="Arial" panose="020B0604020202020204" pitchFamily="34" charset="0"/>
              <a:buChar char="•"/>
            </a:pPr>
            <a:r>
              <a:rPr lang="fr-FR" sz="1200" b="0" kern="1200" dirty="0">
                <a:solidFill>
                  <a:schemeClr val="tx1"/>
                </a:solidFill>
                <a:effectLst/>
                <a:latin typeface="+mn-lt"/>
                <a:ea typeface="+mn-ea"/>
                <a:cs typeface="+mn-cs"/>
              </a:rPr>
              <a:t>Focus =&gt; </a:t>
            </a:r>
            <a:r>
              <a:rPr lang="fr-FR" sz="1200" b="0" kern="1200" dirty="0" err="1">
                <a:solidFill>
                  <a:schemeClr val="tx1"/>
                </a:solidFill>
                <a:effectLst/>
                <a:latin typeface="+mn-lt"/>
                <a:ea typeface="+mn-ea"/>
                <a:cs typeface="+mn-cs"/>
              </a:rPr>
              <a:t>What</a:t>
            </a:r>
            <a:r>
              <a:rPr lang="fr-FR" sz="1200" b="0" kern="1200" dirty="0">
                <a:solidFill>
                  <a:schemeClr val="tx1"/>
                </a:solidFill>
                <a:effectLst/>
                <a:latin typeface="+mn-lt"/>
                <a:ea typeface="+mn-ea"/>
                <a:cs typeface="+mn-cs"/>
              </a:rPr>
              <a:t> </a:t>
            </a:r>
            <a:r>
              <a:rPr lang="fr-FR" sz="1200" b="0" kern="1200" dirty="0" err="1">
                <a:solidFill>
                  <a:schemeClr val="tx1"/>
                </a:solidFill>
                <a:effectLst/>
                <a:latin typeface="+mn-lt"/>
                <a:ea typeface="+mn-ea"/>
                <a:cs typeface="+mn-cs"/>
              </a:rPr>
              <a:t>donors</a:t>
            </a:r>
            <a:r>
              <a:rPr lang="fr-FR" sz="1200" b="0" kern="1200" dirty="0">
                <a:solidFill>
                  <a:schemeClr val="tx1"/>
                </a:solidFill>
                <a:effectLst/>
                <a:latin typeface="+mn-lt"/>
                <a:ea typeface="+mn-ea"/>
                <a:cs typeface="+mn-cs"/>
              </a:rPr>
              <a:t> care about and </a:t>
            </a:r>
            <a:r>
              <a:rPr lang="fr-FR" sz="1200" b="0" kern="1200" dirty="0" err="1">
                <a:solidFill>
                  <a:schemeClr val="tx1"/>
                </a:solidFill>
                <a:effectLst/>
                <a:latin typeface="+mn-lt"/>
                <a:ea typeface="+mn-ea"/>
                <a:cs typeface="+mn-cs"/>
              </a:rPr>
              <a:t>what</a:t>
            </a:r>
            <a:r>
              <a:rPr lang="fr-FR" sz="1200" b="0" kern="1200" dirty="0">
                <a:solidFill>
                  <a:schemeClr val="tx1"/>
                </a:solidFill>
                <a:effectLst/>
                <a:latin typeface="+mn-lt"/>
                <a:ea typeface="+mn-ea"/>
                <a:cs typeface="+mn-cs"/>
              </a:rPr>
              <a:t> </a:t>
            </a:r>
            <a:r>
              <a:rPr lang="fr-FR" sz="1200" b="0" kern="1200" dirty="0" err="1">
                <a:solidFill>
                  <a:schemeClr val="tx1"/>
                </a:solidFill>
                <a:effectLst/>
                <a:latin typeface="+mn-lt"/>
                <a:ea typeface="+mn-ea"/>
                <a:cs typeface="+mn-cs"/>
              </a:rPr>
              <a:t>donors</a:t>
            </a:r>
            <a:r>
              <a:rPr lang="fr-FR" sz="1200" b="0" kern="1200" baseline="0" dirty="0">
                <a:solidFill>
                  <a:schemeClr val="tx1"/>
                </a:solidFill>
                <a:effectLst/>
                <a:latin typeface="+mn-lt"/>
                <a:ea typeface="+mn-ea"/>
                <a:cs typeface="+mn-cs"/>
              </a:rPr>
              <a:t> look for </a:t>
            </a:r>
            <a:r>
              <a:rPr lang="fr-FR" sz="1200" b="0" kern="1200" baseline="0" dirty="0" err="1">
                <a:solidFill>
                  <a:schemeClr val="tx1"/>
                </a:solidFill>
                <a:effectLst/>
                <a:latin typeface="+mn-lt"/>
                <a:ea typeface="+mn-ea"/>
                <a:cs typeface="+mn-cs"/>
              </a:rPr>
              <a:t>when</a:t>
            </a:r>
            <a:r>
              <a:rPr lang="fr-FR" sz="1200" b="0" kern="1200" baseline="0" dirty="0">
                <a:solidFill>
                  <a:schemeClr val="tx1"/>
                </a:solidFill>
                <a:effectLst/>
                <a:latin typeface="+mn-lt"/>
                <a:ea typeface="+mn-ea"/>
                <a:cs typeface="+mn-cs"/>
              </a:rPr>
              <a:t> </a:t>
            </a:r>
            <a:r>
              <a:rPr lang="fr-FR" sz="1200" b="0" kern="1200" baseline="0" dirty="0" err="1">
                <a:solidFill>
                  <a:schemeClr val="tx1"/>
                </a:solidFill>
                <a:effectLst/>
                <a:latin typeface="+mn-lt"/>
                <a:ea typeface="+mn-ea"/>
                <a:cs typeface="+mn-cs"/>
              </a:rPr>
              <a:t>they</a:t>
            </a:r>
            <a:r>
              <a:rPr lang="fr-FR" sz="1200" b="0" kern="1200" baseline="0" dirty="0">
                <a:solidFill>
                  <a:schemeClr val="tx1"/>
                </a:solidFill>
                <a:effectLst/>
                <a:latin typeface="+mn-lt"/>
                <a:ea typeface="+mn-ea"/>
                <a:cs typeface="+mn-cs"/>
              </a:rPr>
              <a:t> </a:t>
            </a:r>
            <a:r>
              <a:rPr lang="fr-FR" sz="1200" b="0" kern="1200" baseline="0" dirty="0" err="1">
                <a:solidFill>
                  <a:schemeClr val="tx1"/>
                </a:solidFill>
                <a:effectLst/>
                <a:latin typeface="+mn-lt"/>
                <a:ea typeface="+mn-ea"/>
                <a:cs typeface="+mn-cs"/>
              </a:rPr>
              <a:t>invest</a:t>
            </a:r>
            <a:endParaRPr lang="en-GB" sz="1200" b="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b="0" kern="1200" dirty="0">
                <a:solidFill>
                  <a:schemeClr val="tx1"/>
                </a:solidFill>
                <a:effectLst/>
                <a:latin typeface="+mn-lt"/>
                <a:ea typeface="+mn-ea"/>
                <a:cs typeface="+mn-cs"/>
              </a:rPr>
              <a:t>Focus on the mindset shift. We are talking management here, not metrics. How you use the information to inform the decisions that are made.</a:t>
            </a:r>
            <a:endParaRPr lang="en-GB" sz="1200" b="0" kern="1200" dirty="0">
              <a:solidFill>
                <a:schemeClr val="tx1"/>
              </a:solidFill>
              <a:effectLst/>
              <a:latin typeface="+mn-lt"/>
              <a:ea typeface="+mn-ea"/>
              <a:cs typeface="+mn-cs"/>
            </a:endParaRPr>
          </a:p>
          <a:p>
            <a:endParaRPr lang="fr-FR" dirty="0"/>
          </a:p>
          <a:p>
            <a:r>
              <a:rPr lang="fr-FR" b="1" dirty="0" err="1"/>
              <a:t>Follow</a:t>
            </a:r>
            <a:r>
              <a:rPr lang="fr-FR" b="1" dirty="0"/>
              <a:t>-u</a:t>
            </a:r>
            <a:r>
              <a:rPr lang="fr-FR" b="1" baseline="0" dirty="0"/>
              <a:t>p question</a:t>
            </a:r>
            <a:r>
              <a:rPr lang="fr-FR" baseline="0" dirty="0"/>
              <a:t> =&gt; How </a:t>
            </a:r>
            <a:r>
              <a:rPr lang="fr-FR" baseline="0" dirty="0" err="1"/>
              <a:t>can</a:t>
            </a:r>
            <a:r>
              <a:rPr lang="fr-FR" baseline="0" dirty="0"/>
              <a:t> </a:t>
            </a:r>
            <a:r>
              <a:rPr lang="fr-FR" baseline="0" dirty="0" err="1"/>
              <a:t>donors</a:t>
            </a:r>
            <a:r>
              <a:rPr lang="fr-FR" baseline="0" dirty="0"/>
              <a:t> use the Standards to select </a:t>
            </a:r>
            <a:r>
              <a:rPr lang="fr-FR" baseline="0" dirty="0" err="1"/>
              <a:t>partners</a:t>
            </a:r>
            <a:r>
              <a:rPr lang="fr-FR" baseline="0" dirty="0"/>
              <a:t>?</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731A688-BC5E-4876-B04A-B5DEA2AAEF7B}"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3070482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b="1" dirty="0" err="1"/>
              <a:t>Follow</a:t>
            </a:r>
            <a:r>
              <a:rPr lang="fr-FR" b="1" dirty="0"/>
              <a:t>-u</a:t>
            </a:r>
            <a:r>
              <a:rPr lang="fr-FR" b="1" baseline="0" dirty="0"/>
              <a:t>p question</a:t>
            </a:r>
            <a:r>
              <a:rPr lang="fr-FR" baseline="0" dirty="0"/>
              <a:t> =&gt; How </a:t>
            </a:r>
            <a:r>
              <a:rPr lang="fr-FR" baseline="0" dirty="0" err="1"/>
              <a:t>can</a:t>
            </a:r>
            <a:r>
              <a:rPr lang="fr-FR" baseline="0" dirty="0"/>
              <a:t> </a:t>
            </a:r>
            <a:r>
              <a:rPr lang="fr-FR" baseline="0" dirty="0" err="1"/>
              <a:t>donors</a:t>
            </a:r>
            <a:r>
              <a:rPr lang="fr-FR" baseline="0" dirty="0"/>
              <a:t> use the Standards to select </a:t>
            </a:r>
            <a:r>
              <a:rPr lang="fr-FR" baseline="0" dirty="0" err="1"/>
              <a:t>partners</a:t>
            </a:r>
            <a:r>
              <a:rPr lang="fr-FR" baseline="0" dirty="0"/>
              <a:t>?</a:t>
            </a:r>
            <a:endParaRPr lang="en-GB" dirty="0"/>
          </a:p>
          <a:p>
            <a:pPr marL="171450" lvl="0" indent="-171450">
              <a:buFont typeface="Arial" panose="020B0604020202020204" pitchFamily="34" charset="0"/>
              <a:buChar char="•"/>
            </a:pPr>
            <a:endParaRPr lang="en-GB"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A80002-859A-49BD-8641-74EDAE6AE3C1}"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8497858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eaLnBrk="1" fontAlgn="t" latinLnBrk="0" hangingPunct="1"/>
            <a:r>
              <a:rPr lang="en-US" sz="1200" b="0" i="0" u="none" strike="noStrike" kern="1200" dirty="0">
                <a:solidFill>
                  <a:schemeClr val="tx1"/>
                </a:solidFill>
                <a:effectLst/>
                <a:latin typeface="+mn-lt"/>
                <a:ea typeface="+mn-ea"/>
                <a:cs typeface="+mn-cs"/>
              </a:rPr>
              <a:t>2.1 The partner assesses the investment’s compliance with local and international legal frameworks, including international human rights frameworks, when conducting both the due-diligence and ex-post impact assessment of investments. The partner also establishes criteria for investees’ integration of ESG factors and compliance with responsible business conduct (RBC) standards. The partner ensures that an independent functioning grievance and reparation mechanism is in place</a:t>
            </a:r>
            <a:endParaRPr lang="en-GB" sz="1200" b="0" i="0" u="none" strike="noStrike" kern="1200" dirty="0">
              <a:solidFill>
                <a:schemeClr val="tx1"/>
              </a:solidFill>
              <a:effectLst/>
              <a:latin typeface="+mn-lt"/>
              <a:ea typeface="+mn-ea"/>
              <a:cs typeface="+mn-cs"/>
            </a:endParaRPr>
          </a:p>
          <a:p>
            <a:pPr rtl="0" eaLnBrk="1" fontAlgn="t" latinLnBrk="0" hangingPunct="1"/>
            <a:r>
              <a:rPr lang="en-US" sz="1200" b="0" i="0" u="none" strike="noStrike" kern="1200" dirty="0">
                <a:solidFill>
                  <a:schemeClr val="tx1"/>
                </a:solidFill>
                <a:effectLst/>
                <a:latin typeface="+mn-lt"/>
                <a:ea typeface="+mn-ea"/>
                <a:cs typeface="+mn-cs"/>
              </a:rPr>
              <a:t>2.2 The partner has effective processes to </a:t>
            </a:r>
            <a:r>
              <a:rPr lang="en-US" sz="1200" b="1" i="0" u="none" strike="noStrike" kern="1200" dirty="0">
                <a:solidFill>
                  <a:schemeClr val="tx1"/>
                </a:solidFill>
                <a:effectLst/>
                <a:latin typeface="+mn-lt"/>
                <a:ea typeface="+mn-ea"/>
                <a:cs typeface="+mn-cs"/>
              </a:rPr>
              <a:t>identify stakeholders affected </a:t>
            </a:r>
            <a:r>
              <a:rPr lang="en-US" sz="1200" b="0" i="0" u="none" strike="noStrike" kern="1200" dirty="0">
                <a:solidFill>
                  <a:schemeClr val="tx1"/>
                </a:solidFill>
                <a:effectLst/>
                <a:latin typeface="+mn-lt"/>
                <a:ea typeface="+mn-ea"/>
                <a:cs typeface="+mn-cs"/>
              </a:rPr>
              <a:t>(or likely to be affected) by its operations and implements a plan to conduct Meaningful Stakeholder Engagement ex ante, throughout the investment cycle (when circumstances change or when needed) and ex post.</a:t>
            </a:r>
            <a:endParaRPr lang="en-GB" sz="1200" b="0" i="0" u="none" strike="noStrike" kern="1200" dirty="0">
              <a:solidFill>
                <a:schemeClr val="tx1"/>
              </a:solidFill>
              <a:effectLst/>
              <a:latin typeface="+mn-lt"/>
              <a:ea typeface="+mn-ea"/>
              <a:cs typeface="+mn-cs"/>
            </a:endParaRPr>
          </a:p>
          <a:p>
            <a:pPr rtl="0" eaLnBrk="1" fontAlgn="t" latinLnBrk="0" hangingPunct="1"/>
            <a:r>
              <a:rPr lang="en-US" sz="1200" b="0" i="0" u="none" strike="noStrike" kern="1200" dirty="0">
                <a:solidFill>
                  <a:schemeClr val="tx1"/>
                </a:solidFill>
                <a:effectLst/>
                <a:latin typeface="+mn-lt"/>
                <a:ea typeface="+mn-ea"/>
                <a:cs typeface="+mn-cs"/>
              </a:rPr>
              <a:t>2.3 The partner has a monitoring and evaluation system is place that is used to assess progress against impact targets and portfolio level impact goals, identify the partner’s contribution, and to identify areas for improvement. Adequate resources are provided for monitoring and evaluation, proportionate to the size of the investment.</a:t>
            </a:r>
            <a:endParaRPr lang="en-GB" sz="1200" b="0" i="0" u="none" strike="noStrike" kern="1200" dirty="0">
              <a:solidFill>
                <a:schemeClr val="tx1"/>
              </a:solidFill>
              <a:effectLst/>
              <a:latin typeface="+mn-lt"/>
              <a:ea typeface="+mn-ea"/>
              <a:cs typeface="+mn-cs"/>
            </a:endParaRPr>
          </a:p>
          <a:p>
            <a:pPr rtl="0" eaLnBrk="1" fontAlgn="t" latinLnBrk="0" hangingPunct="1"/>
            <a:r>
              <a:rPr lang="en-US" sz="1200" b="0" i="0" u="none" strike="noStrike" kern="1200" dirty="0">
                <a:solidFill>
                  <a:schemeClr val="tx1"/>
                </a:solidFill>
                <a:effectLst/>
                <a:latin typeface="+mn-lt"/>
                <a:ea typeface="+mn-ea"/>
                <a:cs typeface="+mn-cs"/>
              </a:rPr>
              <a:t>2.4 The partner manages its </a:t>
            </a:r>
            <a:r>
              <a:rPr lang="en-US" sz="1200" b="1" i="0" u="none" strike="noStrike" kern="1200" dirty="0">
                <a:solidFill>
                  <a:schemeClr val="tx1"/>
                </a:solidFill>
                <a:effectLst/>
                <a:latin typeface="+mn-lt"/>
                <a:ea typeface="+mn-ea"/>
                <a:cs typeface="+mn-cs"/>
              </a:rPr>
              <a:t>exits</a:t>
            </a:r>
            <a:r>
              <a:rPr lang="en-US" sz="1200" b="0" i="0" u="none" strike="noStrike" kern="1200" dirty="0">
                <a:solidFill>
                  <a:schemeClr val="tx1"/>
                </a:solidFill>
                <a:effectLst/>
                <a:latin typeface="+mn-lt"/>
                <a:ea typeface="+mn-ea"/>
                <a:cs typeface="+mn-cs"/>
              </a:rPr>
              <a:t> from investments in a manner that optimizes sustained effects on development impact and contribution towards the SDGs post-exit</a:t>
            </a:r>
            <a:endParaRPr lang="en-GB" sz="1200" b="0" i="0" u="none" strike="noStrike" kern="1200" dirty="0">
              <a:solidFill>
                <a:schemeClr val="tx1"/>
              </a:solidFill>
              <a:effectLst/>
              <a:latin typeface="+mn-lt"/>
              <a:ea typeface="+mn-ea"/>
              <a:cs typeface="+mn-cs"/>
            </a:endParaRPr>
          </a:p>
          <a:p>
            <a:pPr rtl="0" eaLnBrk="1" fontAlgn="t" latinLnBrk="0" hangingPunct="1"/>
            <a:r>
              <a:rPr lang="en-US" sz="1200" b="0" i="0" u="none" strike="noStrike" kern="1200" dirty="0">
                <a:solidFill>
                  <a:schemeClr val="tx1"/>
                </a:solidFill>
                <a:effectLst/>
                <a:latin typeface="+mn-lt"/>
                <a:ea typeface="+mn-ea"/>
                <a:cs typeface="+mn-cs"/>
              </a:rPr>
              <a:t>2.5 The partner periodically reviews and </a:t>
            </a:r>
            <a:r>
              <a:rPr lang="en-US" sz="1200" b="1" i="0" u="none" strike="noStrike" kern="1200" dirty="0">
                <a:solidFill>
                  <a:schemeClr val="tx1"/>
                </a:solidFill>
                <a:effectLst/>
                <a:latin typeface="+mn-lt"/>
                <a:ea typeface="+mn-ea"/>
                <a:cs typeface="+mn-cs"/>
              </a:rPr>
              <a:t>refines</a:t>
            </a:r>
            <a:r>
              <a:rPr lang="en-US" sz="1200" b="0" i="0" u="none" strike="noStrike" kern="1200" dirty="0">
                <a:solidFill>
                  <a:schemeClr val="tx1"/>
                </a:solidFill>
                <a:effectLst/>
                <a:latin typeface="+mn-lt"/>
                <a:ea typeface="+mn-ea"/>
                <a:cs typeface="+mn-cs"/>
              </a:rPr>
              <a:t> its impact-</a:t>
            </a:r>
            <a:r>
              <a:rPr lang="en-US" sz="1200" b="0" i="0" u="none" strike="noStrike" kern="1200" dirty="0" err="1">
                <a:solidFill>
                  <a:schemeClr val="tx1"/>
                </a:solidFill>
                <a:effectLst/>
                <a:latin typeface="+mn-lt"/>
                <a:ea typeface="+mn-ea"/>
                <a:cs typeface="+mn-cs"/>
              </a:rPr>
              <a:t>centred</a:t>
            </a:r>
            <a:r>
              <a:rPr lang="en-US" sz="1200" b="0" i="0" u="none" strike="noStrike" kern="1200" dirty="0">
                <a:solidFill>
                  <a:schemeClr val="tx1"/>
                </a:solidFill>
                <a:effectLst/>
                <a:latin typeface="+mn-lt"/>
                <a:ea typeface="+mn-ea"/>
                <a:cs typeface="+mn-cs"/>
              </a:rPr>
              <a:t> investment strategy and impact goals </a:t>
            </a:r>
            <a:r>
              <a:rPr lang="en-US" sz="1200" b="1" i="0" u="none" strike="noStrike" kern="1200" dirty="0">
                <a:solidFill>
                  <a:schemeClr val="tx1"/>
                </a:solidFill>
                <a:effectLst/>
                <a:latin typeface="+mn-lt"/>
                <a:ea typeface="+mn-ea"/>
                <a:cs typeface="+mn-cs"/>
              </a:rPr>
              <a:t>based on the learnings and evidence collected </a:t>
            </a:r>
            <a:r>
              <a:rPr lang="en-US" sz="1200" b="0" i="0" u="none" strike="noStrike" kern="1200" dirty="0">
                <a:solidFill>
                  <a:schemeClr val="tx1"/>
                </a:solidFill>
                <a:effectLst/>
                <a:latin typeface="+mn-lt"/>
                <a:ea typeface="+mn-ea"/>
                <a:cs typeface="+mn-cs"/>
              </a:rPr>
              <a:t>through monitoring and evaluation to guarantee that the impact strategy and goals remain fit-for-purpose in the changing development context.</a:t>
            </a:r>
            <a:endParaRPr lang="en-GB" sz="1200" b="0" i="0" u="none" strike="noStrike" kern="1200" dirty="0">
              <a:solidFill>
                <a:schemeClr val="tx1"/>
              </a:solidFill>
              <a:effectLst/>
              <a:latin typeface="+mn-lt"/>
              <a:ea typeface="+mn-ea"/>
              <a:cs typeface="+mn-cs"/>
            </a:endParaRPr>
          </a:p>
          <a:p>
            <a:endParaRPr lang="en-US" dirty="0"/>
          </a:p>
          <a:p>
            <a:endParaRPr lang="en-US" dirty="0"/>
          </a:p>
          <a:p>
            <a:endParaRPr lang="en-US" dirty="0"/>
          </a:p>
          <a:p>
            <a:endParaRPr lang="en-US" dirty="0"/>
          </a:p>
          <a:p>
            <a:r>
              <a:rPr lang="en-US" dirty="0"/>
              <a:t>Compliance with local and international legal frameworks</a:t>
            </a:r>
          </a:p>
          <a:p>
            <a:r>
              <a:rPr lang="en-US" b="1" dirty="0"/>
              <a:t>Stakeholders engagement</a:t>
            </a:r>
          </a:p>
          <a:p>
            <a:r>
              <a:rPr lang="en-US" b="1" dirty="0"/>
              <a:t>Monitoring and evaluation system – strategic use of evaluation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Exit management </a:t>
            </a:r>
            <a:r>
              <a:rPr lang="en-GB" sz="1200" b="1" kern="1200" dirty="0">
                <a:solidFill>
                  <a:schemeClr val="tx1"/>
                </a:solidFill>
                <a:effectLst/>
                <a:latin typeface="+mn-lt"/>
                <a:ea typeface="+mn-ea"/>
                <a:cs typeface="+mn-cs"/>
              </a:rPr>
              <a:t>exits optimizing sustained effects on development impact</a:t>
            </a:r>
          </a:p>
          <a:p>
            <a:endParaRPr lang="en-US" dirty="0"/>
          </a:p>
          <a:p>
            <a:r>
              <a:rPr lang="fr-FR" dirty="0"/>
              <a:t>Impact </a:t>
            </a:r>
            <a:r>
              <a:rPr lang="fr-FR" dirty="0" err="1"/>
              <a:t>strategy</a:t>
            </a:r>
            <a:r>
              <a:rPr lang="fr-FR" dirty="0"/>
              <a:t> </a:t>
            </a:r>
            <a:r>
              <a:rPr lang="fr-FR" dirty="0" err="1"/>
              <a:t>refined</a:t>
            </a:r>
            <a:r>
              <a:rPr lang="fr-FR" dirty="0"/>
              <a:t> </a:t>
            </a:r>
            <a:r>
              <a:rPr lang="fr-FR" dirty="0" err="1"/>
              <a:t>through</a:t>
            </a:r>
            <a:r>
              <a:rPr lang="fr-FR" dirty="0"/>
              <a:t> </a:t>
            </a:r>
            <a:r>
              <a:rPr lang="fr-FR" dirty="0" err="1"/>
              <a:t>learning</a:t>
            </a:r>
            <a:r>
              <a:rPr lang="fr-FR" dirty="0"/>
              <a:t> and </a:t>
            </a:r>
            <a:r>
              <a:rPr lang="fr-FR" dirty="0" err="1"/>
              <a:t>improvement</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731A688-BC5E-4876-B04A-B5DEA2AAEF7B}"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8600255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Portuguese private sector shall be the core partner in this partnership that is focused on investment, knowledge, capacity development, inclusive dialogue, collective, sustainable and transparent actions and that result-oriented principles will be used as a basis to define engagement and coordination strategies within the framework of the future Portuguese Cooperation Strategy for Private Sector Development</a:t>
            </a:r>
          </a:p>
          <a:p>
            <a:endParaRPr lang="en-GB" sz="1200" kern="1200" dirty="0">
              <a:solidFill>
                <a:schemeClr val="tx1"/>
              </a:solidFill>
              <a:effectLst/>
              <a:latin typeface="+mn-lt"/>
              <a:ea typeface="+mn-ea"/>
              <a:cs typeface="+mn-cs"/>
            </a:endParaRPr>
          </a:p>
          <a:p>
            <a:r>
              <a:rPr lang="en-US" dirty="0"/>
              <a:t>Main players:</a:t>
            </a:r>
          </a:p>
          <a:p>
            <a:pPr lvl="1"/>
            <a:r>
              <a:rPr lang="en-GB" dirty="0"/>
              <a:t>Camões: creating “new business opportunities and also mobilise new financial resources to invest in development programmes</a:t>
            </a:r>
            <a:endParaRPr lang="en-US" dirty="0"/>
          </a:p>
          <a:p>
            <a:pPr lvl="1"/>
            <a:r>
              <a:rPr lang="en-US" dirty="0"/>
              <a:t>SOFID: financing products and services to the Portuguese companies investing in emerging countries</a:t>
            </a:r>
            <a:endParaRPr lang="en-GB" dirty="0"/>
          </a:p>
          <a:p>
            <a:endParaRPr lang="en-GB"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Camões is attempting to follow the recommendation of the organisation to design and implement a </a:t>
            </a:r>
            <a:r>
              <a:rPr lang="en-GB" sz="1200" i="1" kern="1200" dirty="0">
                <a:solidFill>
                  <a:schemeClr val="tx1"/>
                </a:solidFill>
                <a:effectLst/>
                <a:latin typeface="+mn-lt"/>
                <a:ea typeface="+mn-ea"/>
                <a:cs typeface="+mn-cs"/>
              </a:rPr>
              <a:t>National Strategy for Private Sector in Development Cooperation</a:t>
            </a:r>
            <a:r>
              <a:rPr lang="en-GB" sz="1200" kern="1200" dirty="0">
                <a:solidFill>
                  <a:schemeClr val="tx1"/>
                </a:solidFill>
                <a:effectLst/>
                <a:latin typeface="+mn-lt"/>
                <a:ea typeface="+mn-ea"/>
                <a:cs typeface="+mn-cs"/>
              </a:rPr>
              <a:t>.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The creation of a Working Group on Private Sector within the Development Cooperation Forum, bringing together the main stakeholders in the sector, in July 2018 was a first step attempting to look for opportunities to come up with joint initiatives.  The Working Group has yet to meet.</a:t>
            </a:r>
          </a:p>
          <a:p>
            <a:endParaRPr lang="en-GB"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Portugal</a:t>
            </a:r>
            <a:r>
              <a:rPr lang="en-GB" sz="1200" kern="1200" dirty="0">
                <a:solidFill>
                  <a:schemeClr val="tx1"/>
                </a:solidFill>
                <a:effectLst/>
                <a:latin typeface="+mn-lt"/>
                <a:ea typeface="+mn-ea"/>
                <a:cs typeface="+mn-cs"/>
              </a:rPr>
              <a:t>. In the Strategic Concept for Development Cooperation 2014-2020, Portugal has committed to support private sector development in partner countries, both by supporting a favourable business environment and by creating partnerships. The main goals are: strengthen the capacity of local businesses, mobilise private sector investments and leverage projects and funding in the area of corporate social responsibility. The Portuguese private sector shall be the core partner in this partnership that is focused on investment, knowledge, capacity development, inclusive dialogue, collective, sustainable and transparent actions. </a:t>
            </a:r>
          </a:p>
          <a:p>
            <a:r>
              <a:rPr lang="en-GB" sz="1200" kern="1200" dirty="0">
                <a:solidFill>
                  <a:schemeClr val="tx1"/>
                </a:solidFill>
                <a:effectLst/>
                <a:latin typeface="+mn-lt"/>
                <a:ea typeface="+mn-ea"/>
                <a:cs typeface="+mn-cs"/>
              </a:rPr>
              <a:t>In the Strategic Concept for Development Cooperation 2014-2020, the main players for PSE in Portugal are:</a:t>
            </a:r>
          </a:p>
          <a:p>
            <a:pPr marL="228600" lvl="0" indent="-228600">
              <a:buFont typeface="+mj-lt"/>
              <a:buAutoNum type="arabicPeriod"/>
            </a:pPr>
            <a:r>
              <a:rPr lang="en-GB" sz="1200" kern="1200" dirty="0">
                <a:solidFill>
                  <a:schemeClr val="tx1"/>
                </a:solidFill>
                <a:effectLst/>
                <a:latin typeface="+mn-lt"/>
                <a:ea typeface="+mn-ea"/>
                <a:cs typeface="+mn-cs"/>
              </a:rPr>
              <a:t>Camões, the Portuguese Development Agency, responsible for creating new business opportunities and also mobilise new financial resources to invest in development programmes;</a:t>
            </a:r>
          </a:p>
          <a:p>
            <a:pPr marL="228600" lvl="0" indent="-228600">
              <a:buFont typeface="+mj-lt"/>
              <a:buAutoNum type="arabicPeriod"/>
            </a:pPr>
            <a:r>
              <a:rPr lang="en-GB" sz="1200" kern="1200" dirty="0">
                <a:solidFill>
                  <a:schemeClr val="tx1"/>
                </a:solidFill>
                <a:effectLst/>
                <a:latin typeface="+mn-lt"/>
                <a:ea typeface="+mn-ea"/>
                <a:cs typeface="+mn-cs"/>
              </a:rPr>
              <a:t>SOFID, the Portuguese DFI, responsible for financing products and services to the Portuguese companies investing in emerging countries. </a:t>
            </a:r>
          </a:p>
          <a:p>
            <a:pPr lvl="0"/>
            <a:r>
              <a:rPr lang="en-GB" sz="1200" kern="1200" dirty="0">
                <a:solidFill>
                  <a:schemeClr val="tx1"/>
                </a:solidFill>
                <a:effectLst/>
                <a:latin typeface="+mn-lt"/>
                <a:ea typeface="+mn-ea"/>
                <a:cs typeface="+mn-cs"/>
              </a:rPr>
              <a:t>Since 2014, </a:t>
            </a:r>
            <a:r>
              <a:rPr lang="en-GB" sz="1200" b="1" kern="1200" dirty="0">
                <a:solidFill>
                  <a:schemeClr val="tx1"/>
                </a:solidFill>
                <a:effectLst/>
                <a:latin typeface="+mn-lt"/>
                <a:ea typeface="+mn-ea"/>
                <a:cs typeface="+mn-cs"/>
              </a:rPr>
              <a:t>Camões</a:t>
            </a:r>
            <a:r>
              <a:rPr lang="en-GB" sz="1200" kern="1200" dirty="0">
                <a:solidFill>
                  <a:schemeClr val="tx1"/>
                </a:solidFill>
                <a:effectLst/>
                <a:latin typeface="+mn-lt"/>
                <a:ea typeface="+mn-ea"/>
                <a:cs typeface="+mn-cs"/>
              </a:rPr>
              <a:t> has signed a few protocols with Portuguese companies (e.g. the electricity utility EDP) to involve them in development cooperation initiatives. </a:t>
            </a:r>
          </a:p>
          <a:p>
            <a:pPr lvl="0"/>
            <a:r>
              <a:rPr lang="en-GB" sz="1200" b="1" kern="1200" dirty="0">
                <a:solidFill>
                  <a:schemeClr val="tx1"/>
                </a:solidFill>
                <a:effectLst/>
                <a:latin typeface="+mn-lt"/>
                <a:ea typeface="+mn-ea"/>
                <a:cs typeface="+mn-cs"/>
              </a:rPr>
              <a:t>SOFID</a:t>
            </a:r>
            <a:r>
              <a:rPr lang="en-GB" sz="1200" kern="1200" dirty="0">
                <a:solidFill>
                  <a:schemeClr val="tx1"/>
                </a:solidFill>
                <a:effectLst/>
                <a:latin typeface="+mn-lt"/>
                <a:ea typeface="+mn-ea"/>
                <a:cs typeface="+mn-cs"/>
              </a:rPr>
              <a:t> is a limited liability company designed to support private investment in countries where a Portuguese interest can be identified. Its capital comes from the Portuguese State (~80%) but also from Portuguese banks (20%). Their investments must meet criteria for the SDGs and serve Portuguese interests. Their portfolio comprises loans to corporates and guarantees to local banks. SOFID has undertaken the process to complete pillar assessment to access EU funds via the European External Investment Plan. </a:t>
            </a:r>
          </a:p>
          <a:p>
            <a:r>
              <a:rPr lang="en-GB" sz="1200" b="1" kern="1200" dirty="0">
                <a:solidFill>
                  <a:schemeClr val="tx1"/>
                </a:solidFill>
                <a:effectLst/>
                <a:latin typeface="+mn-lt"/>
                <a:ea typeface="+mn-ea"/>
                <a:cs typeface="+mn-cs"/>
              </a:rPr>
              <a:t>AICEP</a:t>
            </a:r>
            <a:r>
              <a:rPr lang="en-GB" sz="1200" kern="1200" dirty="0">
                <a:solidFill>
                  <a:schemeClr val="tx1"/>
                </a:solidFill>
                <a:effectLst/>
                <a:latin typeface="+mn-lt"/>
                <a:ea typeface="+mn-ea"/>
                <a:cs typeface="+mn-cs"/>
              </a:rPr>
              <a:t> is Portugal´s Trade and Investment Agency and assists Portuguese companies to invest and conduct business abroad, albeit only 14% of exports go to developing countries. </a:t>
            </a:r>
          </a:p>
          <a:p>
            <a:br>
              <a:rPr lang="en-GB" dirty="0">
                <a:effectLst/>
              </a:rPr>
            </a:br>
            <a:r>
              <a:rPr lang="en-GB" sz="1200" kern="1200" dirty="0">
                <a:solidFill>
                  <a:schemeClr val="tx1"/>
                </a:solidFill>
                <a:effectLst/>
                <a:latin typeface="+mn-lt"/>
                <a:ea typeface="+mn-ea"/>
                <a:cs typeface="+mn-cs"/>
              </a:rPr>
              <a:t>The Portuguese Government has also established the Lusophone Compact, a financing platform implemented by the African Development Bank providing risk mitigation, investment products and technical assistance to accelerate private sector development in </a:t>
            </a:r>
            <a:r>
              <a:rPr lang="en-US" sz="1200" kern="1200" dirty="0">
                <a:solidFill>
                  <a:schemeClr val="tx1"/>
                </a:solidFill>
                <a:effectLst/>
                <a:latin typeface="+mn-lt"/>
                <a:ea typeface="+mn-ea"/>
                <a:cs typeface="+mn-cs"/>
              </a:rPr>
              <a:t>Portuguese Speaking </a:t>
            </a:r>
            <a:r>
              <a:rPr lang="en-GB" sz="1200" kern="1200" dirty="0">
                <a:solidFill>
                  <a:schemeClr val="tx1"/>
                </a:solidFill>
                <a:effectLst/>
                <a:latin typeface="+mn-lt"/>
                <a:ea typeface="+mn-ea"/>
                <a:cs typeface="+mn-cs"/>
              </a:rPr>
              <a:t>African countries</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A80002-859A-49BD-8641-74EDAE6AE3C1}"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119876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9335B7C-341E-4DE4-BF80-197F46169B3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8946578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Camões (Portuguese Development Agency)</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Camões looking to sign protocols with Portuguese companies to involve them in development cooperation initiatives.  A protocol with the main Portuguese electricity company, EDP, was signed on 24 June 2014 to develop projects focusing on access to energy within the framework of the UN Initiative Sustainable Energy for All and the European Strategy supporting universal access to energy.  No joint projects appear to have started since the signature of the protocol. </a:t>
            </a:r>
            <a:endParaRPr lang="en-GB" dirty="0"/>
          </a:p>
          <a:p>
            <a:r>
              <a:rPr lang="en-GB" sz="1200" kern="1200" dirty="0">
                <a:solidFill>
                  <a:schemeClr val="tx1"/>
                </a:solidFill>
                <a:effectLst/>
                <a:latin typeface="+mn-lt"/>
                <a:ea typeface="+mn-ea"/>
                <a:cs typeface="+mn-cs"/>
              </a:rPr>
              <a:t>Despite being formally the coordinator of Portuguese development cooperation, Camões is left out of early discussions and subsequent decisions related to development cooperation projects or programmes run by other public entities due to limited dialog and insufficient intra-governmental coordination. </a:t>
            </a:r>
          </a:p>
          <a:p>
            <a:endParaRPr lang="en-GB" dirty="0"/>
          </a:p>
          <a:p>
            <a:r>
              <a:rPr lang="en-GB" b="1" dirty="0"/>
              <a:t>SOFID (Portuguese DFI)</a:t>
            </a:r>
          </a:p>
          <a:p>
            <a:r>
              <a:rPr lang="en-GB" sz="1200" b="0" kern="1200" dirty="0">
                <a:solidFill>
                  <a:schemeClr val="tx1"/>
                </a:solidFill>
                <a:effectLst/>
                <a:latin typeface="+mn-lt"/>
                <a:ea typeface="+mn-ea"/>
                <a:cs typeface="+mn-cs"/>
              </a:rPr>
              <a:t>A </a:t>
            </a:r>
            <a:r>
              <a:rPr lang="en-GB" sz="1200" kern="1200" dirty="0">
                <a:solidFill>
                  <a:schemeClr val="tx1"/>
                </a:solidFill>
                <a:effectLst/>
                <a:latin typeface="+mn-lt"/>
                <a:ea typeface="+mn-ea"/>
                <a:cs typeface="+mn-cs"/>
              </a:rPr>
              <a:t>limited liability company designed to support private investment in countries where a Portuguese interest can be identified. </a:t>
            </a:r>
          </a:p>
          <a:p>
            <a:r>
              <a:rPr lang="en-GB" sz="1200" i="1" dirty="0"/>
              <a:t>Funding</a:t>
            </a:r>
          </a:p>
          <a:p>
            <a:pPr marL="285750" indent="-285750">
              <a:buFont typeface="Arial" panose="020B0604020202020204" pitchFamily="34" charset="0"/>
              <a:buChar char="•"/>
            </a:pPr>
            <a:r>
              <a:rPr lang="en-GB" sz="1200" i="1" dirty="0"/>
              <a:t>Portuguese State (~80%) Portuguese banks (20% each)</a:t>
            </a:r>
          </a:p>
          <a:p>
            <a:r>
              <a:rPr lang="en-GB" sz="1200" i="1" dirty="0"/>
              <a:t>Investments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a:solidFill>
                  <a:schemeClr val="tx1"/>
                </a:solidFill>
                <a:effectLst/>
                <a:latin typeface="+mn-lt"/>
                <a:ea typeface="+mn-ea"/>
                <a:cs typeface="+mn-cs"/>
              </a:rPr>
              <a:t>Their investments must meet criteria for the SDGs and serve Portuguese interests. </a:t>
            </a:r>
            <a:r>
              <a:rPr lang="en-US" dirty="0"/>
              <a:t>Currently, max investment of EUR 2.5 million per project</a:t>
            </a:r>
          </a:p>
          <a:p>
            <a:pPr marL="285750" indent="-285750">
              <a:buFont typeface="Arial" panose="020B0604020202020204" pitchFamily="34" charset="0"/>
              <a:buChar char="•"/>
            </a:pPr>
            <a:r>
              <a:rPr lang="en-GB" sz="1200" i="1" dirty="0"/>
              <a:t>EUR 1 million of new annual commitments &amp; 7 million in total portfolio</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i="1" dirty="0"/>
              <a:t>Instruments: 68% Loans, 32% Guarantees, </a:t>
            </a:r>
            <a:r>
              <a:rPr lang="en-GB" sz="1200" kern="1200" dirty="0">
                <a:solidFill>
                  <a:schemeClr val="tx1"/>
                </a:solidFill>
                <a:effectLst/>
                <a:latin typeface="+mn-lt"/>
                <a:ea typeface="+mn-ea"/>
                <a:cs typeface="+mn-cs"/>
              </a:rPr>
              <a:t>one equity transaction. Loans were made to corporates for development projects and guarantees were applied to local banks to then lend in local currency at more favourable rates.  </a:t>
            </a:r>
            <a:endParaRPr lang="en-GB" sz="1200" i="1" dirty="0"/>
          </a:p>
          <a:p>
            <a:pPr marL="285750" indent="-285750">
              <a:buFont typeface="Arial" panose="020B0604020202020204" pitchFamily="34" charset="0"/>
              <a:buChar char="•"/>
            </a:pPr>
            <a:r>
              <a:rPr lang="en-US" sz="1200" dirty="0"/>
              <a:t>Mostly manufacturing, infrastructure, tourism and financial sectors</a:t>
            </a:r>
          </a:p>
          <a:p>
            <a:pPr marL="285750" indent="-285750">
              <a:buFont typeface="Arial" panose="020B0604020202020204" pitchFamily="34" charset="0"/>
              <a:buChar char="•"/>
            </a:pPr>
            <a:r>
              <a:rPr lang="en-GB" sz="1200" i="1" dirty="0"/>
              <a:t>Staff of 14, Current operating budget is EUR 500,000 per year</a:t>
            </a:r>
            <a:endParaRPr lang="en-GB" dirty="0"/>
          </a:p>
          <a:p>
            <a:endParaRPr lang="en-GB"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SOFID undergoing an extensive effort to complete pillar assessment to access EU funds (via the European External Investment Plan), which it expects to complete by the end of Q1 2020.</a:t>
            </a:r>
            <a:r>
              <a:rPr lang="en-US" u="none" dirty="0"/>
              <a:t> The EIB will provide SOFID with up to EUR 12m in a credit line designed to benefit small and medium-sized enterprises in Africa and the Pacific, which are underserved by the financial sector in the countries concerned. Portuguese SMEs and their subsidiaries in the targeted ACP countries are also eligible</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The 2017 Survey by the OECD on the amounts mobilised by the private sector as a result of official development finance interventions shows that Portugal mobilised almost USD 94 million in 2012-17.  Over 80% of the total amount mobilised by the private sector were directed to the Lusophone countries. SOFID mobilised over 90% of the total.</a:t>
            </a:r>
            <a:endParaRPr lang="en-GB" dirty="0"/>
          </a:p>
          <a:p>
            <a:endParaRPr lang="en-GB"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AICEP</a:t>
            </a:r>
            <a:r>
              <a:rPr lang="en-GB" sz="1200" kern="1200" dirty="0">
                <a:solidFill>
                  <a:schemeClr val="tx1"/>
                </a:solidFill>
                <a:effectLst/>
                <a:latin typeface="+mn-lt"/>
                <a:ea typeface="+mn-ea"/>
                <a:cs typeface="+mn-cs"/>
              </a:rPr>
              <a:t> is Portugal´s Trade and Investment Agency and works with Portuguese companies of all sizes to export, invest and conduct business abroad as well as to attract foreign direct investment (FDI). </a:t>
            </a:r>
          </a:p>
          <a:p>
            <a:r>
              <a:rPr lang="en-GB" sz="1200" kern="1200" dirty="0">
                <a:solidFill>
                  <a:schemeClr val="tx1"/>
                </a:solidFill>
                <a:effectLst/>
                <a:latin typeface="+mn-lt"/>
                <a:ea typeface="+mn-ea"/>
                <a:cs typeface="+mn-cs"/>
              </a:rPr>
              <a:t>AICEP works with 15,000 registered Portuguese companies to assist in their international growth. It largely assists Portuguese companies in their export of products, which is dominated by exports to Europe – only 14% of exports go to developing countries. </a:t>
            </a:r>
          </a:p>
          <a:p>
            <a:endParaRPr lang="en-GB" sz="1200" kern="1200" dirty="0">
              <a:solidFill>
                <a:schemeClr val="tx1"/>
              </a:solidFill>
              <a:effectLst/>
              <a:latin typeface="+mn-lt"/>
              <a:ea typeface="+mn-ea"/>
              <a:cs typeface="+mn-cs"/>
            </a:endParaRPr>
          </a:p>
          <a:p>
            <a:pPr marL="0" indent="0">
              <a:buFont typeface="Arial" panose="020B0604020202020204" pitchFamily="34" charset="0"/>
              <a:buNone/>
            </a:pPr>
            <a:r>
              <a:rPr lang="en-US" sz="1600" dirty="0"/>
              <a:t>Strong partnership with the AfDB through the Lusophone Compact, a financing platform providing risk mitigation, investment products and technical assistance to accelerate private sector development in Lusophone African countries.</a:t>
            </a:r>
            <a:r>
              <a:rPr lang="en-US" sz="1600" baseline="0" dirty="0"/>
              <a:t> </a:t>
            </a:r>
            <a:r>
              <a:rPr lang="en-US" sz="1600" dirty="0"/>
              <a:t>Portuguese Government allocated </a:t>
            </a:r>
            <a:r>
              <a:rPr lang="en-US" sz="1600" dirty="0" err="1"/>
              <a:t>Eur</a:t>
            </a:r>
            <a:r>
              <a:rPr lang="en-US" sz="1600" dirty="0"/>
              <a:t> 400m in guarantees and other risk sharing mechanisms in the 2019 National Budget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A80002-859A-49BD-8641-74EDAE6AE3C1}"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988640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6952">
              <a:defRPr/>
            </a:pPr>
            <a:endParaRPr lang="en-GB" sz="110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9335B7C-341E-4DE4-BF80-197F46169B3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456797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9335B7C-341E-4DE4-BF80-197F46169B3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181899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900" y="746125"/>
            <a:ext cx="6627813" cy="3729038"/>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9FBB950A-AAE4-43DA-832C-658B2101C0A7}" type="slidenum">
              <a:rPr lang="en-GB" smtClean="0"/>
              <a:t>8</a:t>
            </a:fld>
            <a:endParaRPr lang="en-GB"/>
          </a:p>
        </p:txBody>
      </p:sp>
    </p:spTree>
    <p:extLst>
      <p:ext uri="{BB962C8B-B14F-4D97-AF65-F5344CB8AC3E}">
        <p14:creationId xmlns:p14="http://schemas.microsoft.com/office/powerpoint/2010/main" val="34515498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br>
              <a:rPr lang="en-GB" sz="1200" kern="1200" dirty="0">
                <a:solidFill>
                  <a:schemeClr val="tx1"/>
                </a:solidFill>
                <a:effectLst/>
                <a:latin typeface="+mn-lt"/>
                <a:ea typeface="+mn-ea"/>
                <a:cs typeface="+mn-cs"/>
              </a:rPr>
            </a:b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419223-B211-494D-9473-F4EA2655EB2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962946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 </a:t>
            </a:r>
            <a:r>
              <a:rPr lang="en-GB" sz="1200" b="1" kern="1200" dirty="0">
                <a:solidFill>
                  <a:schemeClr val="tx1"/>
                </a:solidFill>
                <a:effectLst/>
                <a:latin typeface="+mn-lt"/>
                <a:ea typeface="+mn-ea"/>
                <a:cs typeface="+mn-cs"/>
              </a:rPr>
              <a:t>Session 1. </a:t>
            </a:r>
            <a:r>
              <a:rPr lang="en-US" sz="1200" b="1" kern="1200" dirty="0">
                <a:solidFill>
                  <a:schemeClr val="tx1"/>
                </a:solidFill>
                <a:effectLst/>
                <a:latin typeface="+mn-lt"/>
                <a:ea typeface="+mn-ea"/>
                <a:cs typeface="+mn-cs"/>
              </a:rPr>
              <a:t>Session 1. Strategies and Policies for engaging private sector in development co-operation </a:t>
            </a:r>
            <a:r>
              <a:rPr lang="en-GB" sz="1200" b="1" kern="1200" dirty="0">
                <a:solidFill>
                  <a:schemeClr val="tx1"/>
                </a:solidFill>
                <a:effectLst/>
                <a:latin typeface="+mn-lt"/>
                <a:ea typeface="+mn-ea"/>
                <a:cs typeface="+mn-cs"/>
              </a:rPr>
              <a:t>09:10-10:10 (Paris</a:t>
            </a:r>
            <a:r>
              <a:rPr lang="en-GB" sz="1200" b="1" kern="1200" baseline="0" dirty="0">
                <a:solidFill>
                  <a:schemeClr val="tx1"/>
                </a:solidFill>
                <a:effectLst/>
                <a:latin typeface="+mn-lt"/>
                <a:ea typeface="+mn-ea"/>
                <a:cs typeface="+mn-cs"/>
              </a:rPr>
              <a:t> time)</a:t>
            </a:r>
            <a:endParaRPr lang="en-GB" sz="1200" b="1"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Private sector engagement: rationale, strategies, lessons and challenges</a:t>
            </a:r>
          </a:p>
          <a:p>
            <a:r>
              <a:rPr lang="en-GB" sz="1200" kern="1200" dirty="0">
                <a:solidFill>
                  <a:schemeClr val="tx1"/>
                </a:solidFill>
                <a:effectLst/>
                <a:latin typeface="+mn-lt"/>
                <a:ea typeface="+mn-ea"/>
                <a:cs typeface="+mn-cs"/>
              </a:rPr>
              <a:t> </a:t>
            </a:r>
          </a:p>
          <a:p>
            <a:r>
              <a:rPr lang="en-GB" sz="1200" b="1" i="1" kern="1200" dirty="0">
                <a:solidFill>
                  <a:schemeClr val="tx1"/>
                </a:solidFill>
                <a:effectLst/>
                <a:latin typeface="+mn-lt"/>
                <a:ea typeface="+mn-ea"/>
                <a:cs typeface="+mn-cs"/>
              </a:rPr>
              <a:t>Paul </a:t>
            </a:r>
            <a:r>
              <a:rPr lang="en-GB" sz="1200" b="1" i="1" kern="1200" dirty="0" err="1">
                <a:solidFill>
                  <a:schemeClr val="tx1"/>
                </a:solidFill>
                <a:effectLst/>
                <a:latin typeface="+mn-lt"/>
                <a:ea typeface="+mn-ea"/>
                <a:cs typeface="+mn-cs"/>
              </a:rPr>
              <a:t>Horrocks</a:t>
            </a:r>
            <a:r>
              <a:rPr lang="en-GB" sz="1200" b="1" i="1" kern="1200" dirty="0">
                <a:solidFill>
                  <a:schemeClr val="tx1"/>
                </a:solidFill>
                <a:effectLst/>
                <a:latin typeface="+mn-lt"/>
                <a:ea typeface="+mn-ea"/>
                <a:cs typeface="+mn-cs"/>
              </a:rPr>
              <a:t>, </a:t>
            </a:r>
            <a:r>
              <a:rPr lang="en-GB" sz="1200" i="1" kern="1200" dirty="0">
                <a:solidFill>
                  <a:schemeClr val="tx1"/>
                </a:solidFill>
                <a:effectLst/>
                <a:latin typeface="+mn-lt"/>
                <a:ea typeface="+mn-ea"/>
                <a:cs typeface="+mn-cs"/>
              </a:rPr>
              <a:t>Manager, Private Finance for Sustainable Development, Financing for Sustainable Development, Development Co-operation Directorate, OECD</a:t>
            </a:r>
            <a:endParaRPr lang="en-GB" sz="1200" kern="1200" dirty="0">
              <a:solidFill>
                <a:schemeClr val="tx1"/>
              </a:solidFill>
              <a:effectLst/>
              <a:latin typeface="+mn-lt"/>
              <a:ea typeface="+mn-ea"/>
              <a:cs typeface="+mn-cs"/>
            </a:endParaRPr>
          </a:p>
          <a:p>
            <a:r>
              <a:rPr lang="en-GB" sz="1200" b="1" i="1" kern="1200" dirty="0">
                <a:solidFill>
                  <a:schemeClr val="tx1"/>
                </a:solidFill>
                <a:effectLst/>
                <a:latin typeface="+mn-lt"/>
                <a:ea typeface="+mn-ea"/>
                <a:cs typeface="+mn-cs"/>
              </a:rPr>
              <a:t>Karin Maasel, </a:t>
            </a:r>
            <a:r>
              <a:rPr lang="en-GB" sz="1200" i="1" kern="1200" dirty="0">
                <a:solidFill>
                  <a:schemeClr val="tx1"/>
                </a:solidFill>
                <a:effectLst/>
                <a:latin typeface="+mn-lt"/>
                <a:ea typeface="+mn-ea"/>
                <a:cs typeface="+mn-cs"/>
              </a:rPr>
              <a:t>Head of Africa Bureau, Estonian Centre for International Development </a:t>
            </a:r>
            <a:endParaRPr lang="en-GB" sz="1200" kern="1200" dirty="0">
              <a:solidFill>
                <a:schemeClr val="tx1"/>
              </a:solidFill>
              <a:effectLst/>
              <a:latin typeface="+mn-lt"/>
              <a:ea typeface="+mn-ea"/>
              <a:cs typeface="+mn-cs"/>
            </a:endParaRPr>
          </a:p>
          <a:p>
            <a:r>
              <a:rPr lang="en-GB" sz="1200" b="1" i="1" kern="1200" dirty="0">
                <a:solidFill>
                  <a:schemeClr val="tx1"/>
                </a:solidFill>
                <a:effectLst/>
                <a:latin typeface="+mn-lt"/>
                <a:ea typeface="+mn-ea"/>
                <a:cs typeface="+mn-cs"/>
              </a:rPr>
              <a:t>Anna-Greta </a:t>
            </a:r>
            <a:r>
              <a:rPr lang="en-GB" sz="1200" b="1" i="1" kern="1200" dirty="0" err="1">
                <a:solidFill>
                  <a:schemeClr val="tx1"/>
                </a:solidFill>
                <a:effectLst/>
                <a:latin typeface="+mn-lt"/>
                <a:ea typeface="+mn-ea"/>
                <a:cs typeface="+mn-cs"/>
              </a:rPr>
              <a:t>Tsahkna</a:t>
            </a:r>
            <a:r>
              <a:rPr lang="en-GB" sz="1200" i="1" kern="1200" dirty="0">
                <a:solidFill>
                  <a:schemeClr val="tx1"/>
                </a:solidFill>
                <a:effectLst/>
                <a:latin typeface="+mn-lt"/>
                <a:ea typeface="+mn-ea"/>
                <a:cs typeface="+mn-cs"/>
              </a:rPr>
              <a:t>, member of the Board, Estonian Union of IT enterprises</a:t>
            </a:r>
            <a:endParaRPr lang="en-GB" sz="1200" kern="1200" dirty="0">
              <a:solidFill>
                <a:schemeClr val="tx1"/>
              </a:solidFill>
              <a:effectLst/>
              <a:latin typeface="+mn-lt"/>
              <a:ea typeface="+mn-ea"/>
              <a:cs typeface="+mn-cs"/>
            </a:endParaRPr>
          </a:p>
          <a:p>
            <a:r>
              <a:rPr lang="en-GB" sz="1200" b="1" i="1" kern="1200" dirty="0" err="1">
                <a:solidFill>
                  <a:schemeClr val="tx1"/>
                </a:solidFill>
                <a:effectLst/>
                <a:latin typeface="+mn-lt"/>
                <a:ea typeface="+mn-ea"/>
                <a:cs typeface="+mn-cs"/>
              </a:rPr>
              <a:t>Agne</a:t>
            </a:r>
            <a:r>
              <a:rPr lang="en-GB" sz="1200" b="1" i="1" kern="1200" dirty="0">
                <a:solidFill>
                  <a:schemeClr val="tx1"/>
                </a:solidFill>
                <a:effectLst/>
                <a:latin typeface="+mn-lt"/>
                <a:ea typeface="+mn-ea"/>
                <a:cs typeface="+mn-cs"/>
              </a:rPr>
              <a:t> </a:t>
            </a:r>
            <a:r>
              <a:rPr lang="en-GB" sz="1200" b="1" i="1" kern="1200" dirty="0" err="1">
                <a:solidFill>
                  <a:schemeClr val="tx1"/>
                </a:solidFill>
                <a:effectLst/>
                <a:latin typeface="+mn-lt"/>
                <a:ea typeface="+mn-ea"/>
                <a:cs typeface="+mn-cs"/>
              </a:rPr>
              <a:t>Kuimet</a:t>
            </a:r>
            <a:r>
              <a:rPr lang="en-GB" sz="1200" i="1" kern="1200" dirty="0">
                <a:solidFill>
                  <a:schemeClr val="tx1"/>
                </a:solidFill>
                <a:effectLst/>
                <a:latin typeface="+mn-lt"/>
                <a:ea typeface="+mn-ea"/>
                <a:cs typeface="+mn-cs"/>
              </a:rPr>
              <a:t>,  Round Table for Development Cooperation</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p>
          <a:p>
            <a:r>
              <a:rPr lang="en-GB" sz="1200" b="1" kern="1200" dirty="0">
                <a:solidFill>
                  <a:schemeClr val="tx1"/>
                </a:solidFill>
                <a:effectLst/>
                <a:latin typeface="+mn-lt"/>
                <a:ea typeface="+mn-ea"/>
                <a:cs typeface="+mn-cs"/>
              </a:rPr>
              <a:t>Discussion points</a:t>
            </a:r>
            <a:endParaRPr lang="en-GB" sz="1200" kern="1200" dirty="0">
              <a:solidFill>
                <a:schemeClr val="tx1"/>
              </a:solidFill>
              <a:effectLst/>
              <a:latin typeface="+mn-lt"/>
              <a:ea typeface="+mn-ea"/>
              <a:cs typeface="+mn-cs"/>
            </a:endParaRPr>
          </a:p>
          <a:p>
            <a:pPr lvl="0"/>
            <a:r>
              <a:rPr lang="et-EE" sz="1200" kern="1200" dirty="0" err="1">
                <a:solidFill>
                  <a:schemeClr val="tx1"/>
                </a:solidFill>
                <a:effectLst/>
                <a:latin typeface="+mn-lt"/>
                <a:ea typeface="+mn-ea"/>
                <a:cs typeface="+mn-cs"/>
              </a:rPr>
              <a:t>Why</a:t>
            </a:r>
            <a:r>
              <a:rPr lang="et-EE" sz="1200" kern="1200" dirty="0">
                <a:solidFill>
                  <a:schemeClr val="tx1"/>
                </a:solidFill>
                <a:effectLst/>
                <a:latin typeface="+mn-lt"/>
                <a:ea typeface="+mn-ea"/>
                <a:cs typeface="+mn-cs"/>
              </a:rPr>
              <a:t> </a:t>
            </a:r>
            <a:r>
              <a:rPr lang="et-EE" sz="1200" kern="1200" dirty="0" err="1">
                <a:solidFill>
                  <a:schemeClr val="tx1"/>
                </a:solidFill>
                <a:effectLst/>
                <a:latin typeface="+mn-lt"/>
                <a:ea typeface="+mn-ea"/>
                <a:cs typeface="+mn-cs"/>
              </a:rPr>
              <a:t>is</a:t>
            </a:r>
            <a:r>
              <a:rPr lang="et-EE" sz="1200" kern="1200" dirty="0">
                <a:solidFill>
                  <a:schemeClr val="tx1"/>
                </a:solidFill>
                <a:effectLst/>
                <a:latin typeface="+mn-lt"/>
                <a:ea typeface="+mn-ea"/>
                <a:cs typeface="+mn-cs"/>
              </a:rPr>
              <a:t> </a:t>
            </a:r>
            <a:r>
              <a:rPr lang="et-EE" sz="1200" kern="1200" dirty="0" err="1">
                <a:solidFill>
                  <a:schemeClr val="tx1"/>
                </a:solidFill>
                <a:effectLst/>
                <a:latin typeface="+mn-lt"/>
                <a:ea typeface="+mn-ea"/>
                <a:cs typeface="+mn-cs"/>
              </a:rPr>
              <a:t>the</a:t>
            </a:r>
            <a:r>
              <a:rPr lang="et-EE" sz="1200" kern="1200" dirty="0">
                <a:solidFill>
                  <a:schemeClr val="tx1"/>
                </a:solidFill>
                <a:effectLst/>
                <a:latin typeface="+mn-lt"/>
                <a:ea typeface="+mn-ea"/>
                <a:cs typeface="+mn-cs"/>
              </a:rPr>
              <a:t> </a:t>
            </a:r>
            <a:r>
              <a:rPr lang="et-EE" sz="1200" kern="1200" dirty="0" err="1">
                <a:solidFill>
                  <a:schemeClr val="tx1"/>
                </a:solidFill>
                <a:effectLst/>
                <a:latin typeface="+mn-lt"/>
                <a:ea typeface="+mn-ea"/>
                <a:cs typeface="+mn-cs"/>
              </a:rPr>
              <a:t>involvement</a:t>
            </a:r>
            <a:r>
              <a:rPr lang="et-EE" sz="1200" kern="1200" dirty="0">
                <a:solidFill>
                  <a:schemeClr val="tx1"/>
                </a:solidFill>
                <a:effectLst/>
                <a:latin typeface="+mn-lt"/>
                <a:ea typeface="+mn-ea"/>
                <a:cs typeface="+mn-cs"/>
              </a:rPr>
              <a:t> of </a:t>
            </a:r>
            <a:r>
              <a:rPr lang="et-EE" sz="1200" kern="1200" dirty="0" err="1">
                <a:solidFill>
                  <a:schemeClr val="tx1"/>
                </a:solidFill>
                <a:effectLst/>
                <a:latin typeface="+mn-lt"/>
                <a:ea typeface="+mn-ea"/>
                <a:cs typeface="+mn-cs"/>
              </a:rPr>
              <a:t>the</a:t>
            </a:r>
            <a:r>
              <a:rPr lang="et-EE" sz="1200" kern="1200" dirty="0">
                <a:solidFill>
                  <a:schemeClr val="tx1"/>
                </a:solidFill>
                <a:effectLst/>
                <a:latin typeface="+mn-lt"/>
                <a:ea typeface="+mn-ea"/>
                <a:cs typeface="+mn-cs"/>
              </a:rPr>
              <a:t> </a:t>
            </a:r>
            <a:r>
              <a:rPr lang="et-EE" sz="1200" kern="1200" dirty="0" err="1">
                <a:solidFill>
                  <a:schemeClr val="tx1"/>
                </a:solidFill>
                <a:effectLst/>
                <a:latin typeface="+mn-lt"/>
                <a:ea typeface="+mn-ea"/>
                <a:cs typeface="+mn-cs"/>
              </a:rPr>
              <a:t>private</a:t>
            </a:r>
            <a:r>
              <a:rPr lang="et-EE" sz="1200" kern="1200" dirty="0">
                <a:solidFill>
                  <a:schemeClr val="tx1"/>
                </a:solidFill>
                <a:effectLst/>
                <a:latin typeface="+mn-lt"/>
                <a:ea typeface="+mn-ea"/>
                <a:cs typeface="+mn-cs"/>
              </a:rPr>
              <a:t> </a:t>
            </a:r>
            <a:r>
              <a:rPr lang="et-EE" sz="1200" kern="1200" dirty="0" err="1">
                <a:solidFill>
                  <a:schemeClr val="tx1"/>
                </a:solidFill>
                <a:effectLst/>
                <a:latin typeface="+mn-lt"/>
                <a:ea typeface="+mn-ea"/>
                <a:cs typeface="+mn-cs"/>
              </a:rPr>
              <a:t>sector</a:t>
            </a:r>
            <a:r>
              <a:rPr lang="et-EE" sz="1200" kern="1200" dirty="0">
                <a:solidFill>
                  <a:schemeClr val="tx1"/>
                </a:solidFill>
                <a:effectLst/>
                <a:latin typeface="+mn-lt"/>
                <a:ea typeface="+mn-ea"/>
                <a:cs typeface="+mn-cs"/>
              </a:rPr>
              <a:t> </a:t>
            </a:r>
            <a:r>
              <a:rPr lang="et-EE" sz="1200" kern="1200" dirty="0" err="1">
                <a:solidFill>
                  <a:schemeClr val="tx1"/>
                </a:solidFill>
                <a:effectLst/>
                <a:latin typeface="+mn-lt"/>
                <a:ea typeface="+mn-ea"/>
                <a:cs typeface="+mn-cs"/>
              </a:rPr>
              <a:t>necessary</a:t>
            </a:r>
            <a:r>
              <a:rPr lang="et-EE" sz="1200" kern="1200" dirty="0">
                <a:solidFill>
                  <a:schemeClr val="tx1"/>
                </a:solidFill>
                <a:effectLst/>
                <a:latin typeface="+mn-lt"/>
                <a:ea typeface="+mn-ea"/>
                <a:cs typeface="+mn-cs"/>
              </a:rPr>
              <a:t> and </a:t>
            </a:r>
            <a:r>
              <a:rPr lang="et-EE" sz="1200" kern="1200" dirty="0" err="1">
                <a:solidFill>
                  <a:schemeClr val="tx1"/>
                </a:solidFill>
                <a:effectLst/>
                <a:latin typeface="+mn-lt"/>
                <a:ea typeface="+mn-ea"/>
                <a:cs typeface="+mn-cs"/>
              </a:rPr>
              <a:t>what</a:t>
            </a:r>
            <a:r>
              <a:rPr lang="et-EE" sz="1200" kern="1200" dirty="0">
                <a:solidFill>
                  <a:schemeClr val="tx1"/>
                </a:solidFill>
                <a:effectLst/>
                <a:latin typeface="+mn-lt"/>
                <a:ea typeface="+mn-ea"/>
                <a:cs typeface="+mn-cs"/>
              </a:rPr>
              <a:t> </a:t>
            </a:r>
            <a:r>
              <a:rPr lang="et-EE" sz="1200" kern="1200" dirty="0" err="1">
                <a:solidFill>
                  <a:schemeClr val="tx1"/>
                </a:solidFill>
                <a:effectLst/>
                <a:latin typeface="+mn-lt"/>
                <a:ea typeface="+mn-ea"/>
                <a:cs typeface="+mn-cs"/>
              </a:rPr>
              <a:t>does</a:t>
            </a:r>
            <a:r>
              <a:rPr lang="et-EE" sz="1200" kern="1200" dirty="0">
                <a:solidFill>
                  <a:schemeClr val="tx1"/>
                </a:solidFill>
                <a:effectLst/>
                <a:latin typeface="+mn-lt"/>
                <a:ea typeface="+mn-ea"/>
                <a:cs typeface="+mn-cs"/>
              </a:rPr>
              <a:t> </a:t>
            </a:r>
            <a:r>
              <a:rPr lang="et-EE" sz="1200" kern="1200" dirty="0" err="1">
                <a:solidFill>
                  <a:schemeClr val="tx1"/>
                </a:solidFill>
                <a:effectLst/>
                <a:latin typeface="+mn-lt"/>
                <a:ea typeface="+mn-ea"/>
                <a:cs typeface="+mn-cs"/>
              </a:rPr>
              <a:t>it</a:t>
            </a:r>
            <a:r>
              <a:rPr lang="et-EE" sz="1200" kern="1200" dirty="0">
                <a:solidFill>
                  <a:schemeClr val="tx1"/>
                </a:solidFill>
                <a:effectLst/>
                <a:latin typeface="+mn-lt"/>
                <a:ea typeface="+mn-ea"/>
                <a:cs typeface="+mn-cs"/>
              </a:rPr>
              <a:t> </a:t>
            </a:r>
            <a:r>
              <a:rPr lang="et-EE" sz="1200" kern="1200" dirty="0" err="1">
                <a:solidFill>
                  <a:schemeClr val="tx1"/>
                </a:solidFill>
                <a:effectLst/>
                <a:latin typeface="+mn-lt"/>
                <a:ea typeface="+mn-ea"/>
                <a:cs typeface="+mn-cs"/>
              </a:rPr>
              <a:t>mean</a:t>
            </a:r>
            <a:r>
              <a:rPr lang="et-EE" sz="1200" kern="1200" dirty="0">
                <a:solidFill>
                  <a:schemeClr val="tx1"/>
                </a:solidFill>
                <a:effectLst/>
                <a:latin typeface="+mn-lt"/>
                <a:ea typeface="+mn-ea"/>
                <a:cs typeface="+mn-cs"/>
              </a:rPr>
              <a:t> </a:t>
            </a:r>
            <a:r>
              <a:rPr lang="et-EE" sz="1200" kern="1200" dirty="0" err="1">
                <a:solidFill>
                  <a:schemeClr val="tx1"/>
                </a:solidFill>
                <a:effectLst/>
                <a:latin typeface="+mn-lt"/>
                <a:ea typeface="+mn-ea"/>
                <a:cs typeface="+mn-cs"/>
              </a:rPr>
              <a:t>for</a:t>
            </a:r>
            <a:r>
              <a:rPr lang="et-EE" sz="1200" kern="1200" dirty="0">
                <a:solidFill>
                  <a:schemeClr val="tx1"/>
                </a:solidFill>
                <a:effectLst/>
                <a:latin typeface="+mn-lt"/>
                <a:ea typeface="+mn-ea"/>
                <a:cs typeface="+mn-cs"/>
              </a:rPr>
              <a:t> </a:t>
            </a:r>
            <a:r>
              <a:rPr lang="et-EE" sz="1200" kern="1200" dirty="0" err="1">
                <a:solidFill>
                  <a:schemeClr val="tx1"/>
                </a:solidFill>
                <a:effectLst/>
                <a:latin typeface="+mn-lt"/>
                <a:ea typeface="+mn-ea"/>
                <a:cs typeface="+mn-cs"/>
              </a:rPr>
              <a:t>development</a:t>
            </a:r>
            <a:r>
              <a:rPr lang="et-EE" sz="1200" kern="1200" dirty="0">
                <a:solidFill>
                  <a:schemeClr val="tx1"/>
                </a:solidFill>
                <a:effectLst/>
                <a:latin typeface="+mn-lt"/>
                <a:ea typeface="+mn-ea"/>
                <a:cs typeface="+mn-cs"/>
              </a:rPr>
              <a:t> </a:t>
            </a:r>
            <a:r>
              <a:rPr lang="et-EE" sz="1200" kern="1200" dirty="0" err="1">
                <a:solidFill>
                  <a:schemeClr val="tx1"/>
                </a:solidFill>
                <a:effectLst/>
                <a:latin typeface="+mn-lt"/>
                <a:ea typeface="+mn-ea"/>
                <a:cs typeface="+mn-cs"/>
              </a:rPr>
              <a:t>actors</a:t>
            </a:r>
            <a:r>
              <a:rPr lang="et-EE" sz="1200" kern="1200" dirty="0">
                <a:solidFill>
                  <a:schemeClr val="tx1"/>
                </a:solidFill>
                <a:effectLst/>
                <a:latin typeface="+mn-lt"/>
                <a:ea typeface="+mn-ea"/>
                <a:cs typeface="+mn-cs"/>
              </a:rPr>
              <a:t>? </a:t>
            </a:r>
            <a:r>
              <a:rPr lang="et-EE" sz="1200" kern="1200" dirty="0" err="1">
                <a:solidFill>
                  <a:schemeClr val="tx1"/>
                </a:solidFill>
                <a:effectLst/>
                <a:latin typeface="+mn-lt"/>
                <a:ea typeface="+mn-ea"/>
                <a:cs typeface="+mn-cs"/>
              </a:rPr>
              <a:t>What</a:t>
            </a:r>
            <a:r>
              <a:rPr lang="et-EE" sz="1200" kern="1200" dirty="0">
                <a:solidFill>
                  <a:schemeClr val="tx1"/>
                </a:solidFill>
                <a:effectLst/>
                <a:latin typeface="+mn-lt"/>
                <a:ea typeface="+mn-ea"/>
                <a:cs typeface="+mn-cs"/>
              </a:rPr>
              <a:t> are </a:t>
            </a:r>
            <a:r>
              <a:rPr lang="et-EE" sz="1200" kern="1200" dirty="0" err="1">
                <a:solidFill>
                  <a:schemeClr val="tx1"/>
                </a:solidFill>
                <a:effectLst/>
                <a:latin typeface="+mn-lt"/>
                <a:ea typeface="+mn-ea"/>
                <a:cs typeface="+mn-cs"/>
              </a:rPr>
              <a:t>the</a:t>
            </a:r>
            <a:r>
              <a:rPr lang="et-EE" sz="1200" kern="1200" dirty="0">
                <a:solidFill>
                  <a:schemeClr val="tx1"/>
                </a:solidFill>
                <a:effectLst/>
                <a:latin typeface="+mn-lt"/>
                <a:ea typeface="+mn-ea"/>
                <a:cs typeface="+mn-cs"/>
              </a:rPr>
              <a:t> </a:t>
            </a:r>
            <a:r>
              <a:rPr lang="et-EE" sz="1200" kern="1200" dirty="0" err="1">
                <a:solidFill>
                  <a:schemeClr val="tx1"/>
                </a:solidFill>
                <a:effectLst/>
                <a:latin typeface="+mn-lt"/>
                <a:ea typeface="+mn-ea"/>
                <a:cs typeface="+mn-cs"/>
              </a:rPr>
              <a:t>different</a:t>
            </a:r>
            <a:r>
              <a:rPr lang="et-EE" sz="1200" kern="1200" dirty="0">
                <a:solidFill>
                  <a:schemeClr val="tx1"/>
                </a:solidFill>
                <a:effectLst/>
                <a:latin typeface="+mn-lt"/>
                <a:ea typeface="+mn-ea"/>
                <a:cs typeface="+mn-cs"/>
              </a:rPr>
              <a:t> </a:t>
            </a:r>
            <a:r>
              <a:rPr lang="et-EE" sz="1200" kern="1200" dirty="0" err="1">
                <a:solidFill>
                  <a:schemeClr val="tx1"/>
                </a:solidFill>
                <a:effectLst/>
                <a:latin typeface="+mn-lt"/>
                <a:ea typeface="+mn-ea"/>
                <a:cs typeface="+mn-cs"/>
              </a:rPr>
              <a:t>ways</a:t>
            </a:r>
            <a:r>
              <a:rPr lang="et-EE" sz="1200" kern="1200" dirty="0">
                <a:solidFill>
                  <a:schemeClr val="tx1"/>
                </a:solidFill>
                <a:effectLst/>
                <a:latin typeface="+mn-lt"/>
                <a:ea typeface="+mn-ea"/>
                <a:cs typeface="+mn-cs"/>
              </a:rPr>
              <a:t> to </a:t>
            </a:r>
            <a:r>
              <a:rPr lang="et-EE" sz="1200" kern="1200" dirty="0" err="1">
                <a:solidFill>
                  <a:schemeClr val="tx1"/>
                </a:solidFill>
                <a:effectLst/>
                <a:latin typeface="+mn-lt"/>
                <a:ea typeface="+mn-ea"/>
                <a:cs typeface="+mn-cs"/>
              </a:rPr>
              <a:t>involve</a:t>
            </a:r>
            <a:r>
              <a:rPr lang="et-EE" sz="1200" kern="1200" dirty="0">
                <a:solidFill>
                  <a:schemeClr val="tx1"/>
                </a:solidFill>
                <a:effectLst/>
                <a:latin typeface="+mn-lt"/>
                <a:ea typeface="+mn-ea"/>
                <a:cs typeface="+mn-cs"/>
              </a:rPr>
              <a:t> </a:t>
            </a:r>
            <a:r>
              <a:rPr lang="et-EE" sz="1200" kern="1200" dirty="0" err="1">
                <a:solidFill>
                  <a:schemeClr val="tx1"/>
                </a:solidFill>
                <a:effectLst/>
                <a:latin typeface="+mn-lt"/>
                <a:ea typeface="+mn-ea"/>
                <a:cs typeface="+mn-cs"/>
              </a:rPr>
              <a:t>the</a:t>
            </a:r>
            <a:r>
              <a:rPr lang="et-EE" sz="1200" kern="1200" dirty="0">
                <a:solidFill>
                  <a:schemeClr val="tx1"/>
                </a:solidFill>
                <a:effectLst/>
                <a:latin typeface="+mn-lt"/>
                <a:ea typeface="+mn-ea"/>
                <a:cs typeface="+mn-cs"/>
              </a:rPr>
              <a:t> </a:t>
            </a:r>
            <a:r>
              <a:rPr lang="et-EE" sz="1200" kern="1200" dirty="0" err="1">
                <a:solidFill>
                  <a:schemeClr val="tx1"/>
                </a:solidFill>
                <a:effectLst/>
                <a:latin typeface="+mn-lt"/>
                <a:ea typeface="+mn-ea"/>
                <a:cs typeface="+mn-cs"/>
              </a:rPr>
              <a:t>private</a:t>
            </a:r>
            <a:r>
              <a:rPr lang="et-EE" sz="1200" kern="1200" dirty="0">
                <a:solidFill>
                  <a:schemeClr val="tx1"/>
                </a:solidFill>
                <a:effectLst/>
                <a:latin typeface="+mn-lt"/>
                <a:ea typeface="+mn-ea"/>
                <a:cs typeface="+mn-cs"/>
              </a:rPr>
              <a:t> </a:t>
            </a:r>
            <a:r>
              <a:rPr lang="et-EE" sz="1200" kern="1200" dirty="0" err="1">
                <a:solidFill>
                  <a:schemeClr val="tx1"/>
                </a:solidFill>
                <a:effectLst/>
                <a:latin typeface="+mn-lt"/>
                <a:ea typeface="+mn-ea"/>
                <a:cs typeface="+mn-cs"/>
              </a:rPr>
              <a:t>sector</a:t>
            </a:r>
            <a:r>
              <a:rPr lang="et-EE" sz="1200" kern="1200" dirty="0">
                <a:solidFill>
                  <a:schemeClr val="tx1"/>
                </a:solidFill>
                <a:effectLst/>
                <a:latin typeface="+mn-lt"/>
                <a:ea typeface="+mn-ea"/>
                <a:cs typeface="+mn-cs"/>
              </a:rPr>
              <a:t>? </a:t>
            </a:r>
            <a:r>
              <a:rPr lang="et-EE" sz="1200" kern="1200" dirty="0" err="1">
                <a:solidFill>
                  <a:schemeClr val="tx1"/>
                </a:solidFill>
                <a:effectLst/>
                <a:latin typeface="+mn-lt"/>
                <a:ea typeface="+mn-ea"/>
                <a:cs typeface="+mn-cs"/>
              </a:rPr>
              <a:t>What</a:t>
            </a:r>
            <a:r>
              <a:rPr lang="et-EE" sz="1200" kern="1200" dirty="0">
                <a:solidFill>
                  <a:schemeClr val="tx1"/>
                </a:solidFill>
                <a:effectLst/>
                <a:latin typeface="+mn-lt"/>
                <a:ea typeface="+mn-ea"/>
                <a:cs typeface="+mn-cs"/>
              </a:rPr>
              <a:t> are </a:t>
            </a:r>
            <a:r>
              <a:rPr lang="et-EE" sz="1200" kern="1200" dirty="0" err="1">
                <a:solidFill>
                  <a:schemeClr val="tx1"/>
                </a:solidFill>
                <a:effectLst/>
                <a:latin typeface="+mn-lt"/>
                <a:ea typeface="+mn-ea"/>
                <a:cs typeface="+mn-cs"/>
              </a:rPr>
              <a:t>the</a:t>
            </a:r>
            <a:r>
              <a:rPr lang="et-EE" sz="1200" kern="1200" dirty="0">
                <a:solidFill>
                  <a:schemeClr val="tx1"/>
                </a:solidFill>
                <a:effectLst/>
                <a:latin typeface="+mn-lt"/>
                <a:ea typeface="+mn-ea"/>
                <a:cs typeface="+mn-cs"/>
              </a:rPr>
              <a:t> </a:t>
            </a:r>
            <a:r>
              <a:rPr lang="et-EE" sz="1200" kern="1200" dirty="0" err="1">
                <a:solidFill>
                  <a:schemeClr val="tx1"/>
                </a:solidFill>
                <a:effectLst/>
                <a:latin typeface="+mn-lt"/>
                <a:ea typeface="+mn-ea"/>
                <a:cs typeface="+mn-cs"/>
              </a:rPr>
              <a:t>different</a:t>
            </a:r>
            <a:r>
              <a:rPr lang="et-EE" sz="1200" kern="1200" dirty="0">
                <a:solidFill>
                  <a:schemeClr val="tx1"/>
                </a:solidFill>
                <a:effectLst/>
                <a:latin typeface="+mn-lt"/>
                <a:ea typeface="+mn-ea"/>
                <a:cs typeface="+mn-cs"/>
              </a:rPr>
              <a:t> </a:t>
            </a:r>
            <a:r>
              <a:rPr lang="et-EE" sz="1200" kern="1200" dirty="0" err="1">
                <a:solidFill>
                  <a:schemeClr val="tx1"/>
                </a:solidFill>
                <a:effectLst/>
                <a:latin typeface="+mn-lt"/>
                <a:ea typeface="+mn-ea"/>
                <a:cs typeface="+mn-cs"/>
              </a:rPr>
              <a:t>roles</a:t>
            </a:r>
            <a:r>
              <a:rPr lang="et-EE" sz="1200" kern="1200" dirty="0">
                <a:solidFill>
                  <a:schemeClr val="tx1"/>
                </a:solidFill>
                <a:effectLst/>
                <a:latin typeface="+mn-lt"/>
                <a:ea typeface="+mn-ea"/>
                <a:cs typeface="+mn-cs"/>
              </a:rPr>
              <a:t> of </a:t>
            </a:r>
            <a:r>
              <a:rPr lang="et-EE" sz="1200" kern="1200" dirty="0" err="1">
                <a:solidFill>
                  <a:schemeClr val="tx1"/>
                </a:solidFill>
                <a:effectLst/>
                <a:latin typeface="+mn-lt"/>
                <a:ea typeface="+mn-ea"/>
                <a:cs typeface="+mn-cs"/>
              </a:rPr>
              <a:t>private</a:t>
            </a:r>
            <a:r>
              <a:rPr lang="et-EE" sz="1200" kern="1200" dirty="0">
                <a:solidFill>
                  <a:schemeClr val="tx1"/>
                </a:solidFill>
                <a:effectLst/>
                <a:latin typeface="+mn-lt"/>
                <a:ea typeface="+mn-ea"/>
                <a:cs typeface="+mn-cs"/>
              </a:rPr>
              <a:t> </a:t>
            </a:r>
            <a:r>
              <a:rPr lang="et-EE" sz="1200" kern="1200" dirty="0" err="1">
                <a:solidFill>
                  <a:schemeClr val="tx1"/>
                </a:solidFill>
                <a:effectLst/>
                <a:latin typeface="+mn-lt"/>
                <a:ea typeface="+mn-ea"/>
                <a:cs typeface="+mn-cs"/>
              </a:rPr>
              <a:t>actors</a:t>
            </a:r>
            <a:r>
              <a:rPr lang="et-EE" sz="1200" kern="1200" dirty="0">
                <a:solidFill>
                  <a:schemeClr val="tx1"/>
                </a:solidFill>
                <a:effectLst/>
                <a:latin typeface="+mn-lt"/>
                <a:ea typeface="+mn-ea"/>
                <a:cs typeface="+mn-cs"/>
              </a:rPr>
              <a:t> in </a:t>
            </a:r>
            <a:r>
              <a:rPr lang="et-EE" sz="1200" kern="1200" dirty="0" err="1">
                <a:solidFill>
                  <a:schemeClr val="tx1"/>
                </a:solidFill>
                <a:effectLst/>
                <a:latin typeface="+mn-lt"/>
                <a:ea typeface="+mn-ea"/>
                <a:cs typeface="+mn-cs"/>
              </a:rPr>
              <a:t>development</a:t>
            </a:r>
            <a:r>
              <a:rPr lang="et-EE" sz="1200" kern="1200" dirty="0">
                <a:solidFill>
                  <a:schemeClr val="tx1"/>
                </a:solidFill>
                <a:effectLst/>
                <a:latin typeface="+mn-lt"/>
                <a:ea typeface="+mn-ea"/>
                <a:cs typeface="+mn-cs"/>
              </a:rPr>
              <a:t> </a:t>
            </a:r>
            <a:r>
              <a:rPr lang="et-EE" sz="1200" kern="1200" dirty="0" err="1">
                <a:solidFill>
                  <a:schemeClr val="tx1"/>
                </a:solidFill>
                <a:effectLst/>
                <a:latin typeface="+mn-lt"/>
                <a:ea typeface="+mn-ea"/>
                <a:cs typeface="+mn-cs"/>
              </a:rPr>
              <a:t>cooperation</a:t>
            </a:r>
            <a:r>
              <a:rPr lang="et-EE" sz="1200" kern="1200" dirty="0">
                <a:solidFill>
                  <a:schemeClr val="tx1"/>
                </a:solidFill>
                <a:effectLst/>
                <a:latin typeface="+mn-lt"/>
                <a:ea typeface="+mn-ea"/>
                <a:cs typeface="+mn-cs"/>
              </a:rPr>
              <a:t> (</a:t>
            </a:r>
            <a:r>
              <a:rPr lang="et-EE" sz="1200" kern="1200" dirty="0" err="1">
                <a:solidFill>
                  <a:schemeClr val="tx1"/>
                </a:solidFill>
                <a:effectLst/>
                <a:latin typeface="+mn-lt"/>
                <a:ea typeface="+mn-ea"/>
                <a:cs typeface="+mn-cs"/>
              </a:rPr>
              <a:t>eg</a:t>
            </a:r>
            <a:r>
              <a:rPr lang="et-EE" sz="1200" kern="1200" dirty="0">
                <a:solidFill>
                  <a:schemeClr val="tx1"/>
                </a:solidFill>
                <a:effectLst/>
                <a:latin typeface="+mn-lt"/>
                <a:ea typeface="+mn-ea"/>
                <a:cs typeface="+mn-cs"/>
              </a:rPr>
              <a:t> </a:t>
            </a:r>
            <a:r>
              <a:rPr lang="et-EE" sz="1200" kern="1200" dirty="0" err="1">
                <a:solidFill>
                  <a:schemeClr val="tx1"/>
                </a:solidFill>
                <a:effectLst/>
                <a:latin typeface="+mn-lt"/>
                <a:ea typeface="+mn-ea"/>
                <a:cs typeface="+mn-cs"/>
              </a:rPr>
              <a:t>implementer</a:t>
            </a:r>
            <a:r>
              <a:rPr lang="et-EE" sz="1200" kern="1200" dirty="0">
                <a:solidFill>
                  <a:schemeClr val="tx1"/>
                </a:solidFill>
                <a:effectLst/>
                <a:latin typeface="+mn-lt"/>
                <a:ea typeface="+mn-ea"/>
                <a:cs typeface="+mn-cs"/>
              </a:rPr>
              <a:t>, </a:t>
            </a:r>
            <a:r>
              <a:rPr lang="et-EE" sz="1200" kern="1200" dirty="0" err="1">
                <a:solidFill>
                  <a:schemeClr val="tx1"/>
                </a:solidFill>
                <a:effectLst/>
                <a:latin typeface="+mn-lt"/>
                <a:ea typeface="+mn-ea"/>
                <a:cs typeface="+mn-cs"/>
              </a:rPr>
              <a:t>beneficiary</a:t>
            </a:r>
            <a:r>
              <a:rPr lang="et-EE" sz="1200" kern="1200" dirty="0">
                <a:solidFill>
                  <a:schemeClr val="tx1"/>
                </a:solidFill>
                <a:effectLst/>
                <a:latin typeface="+mn-lt"/>
                <a:ea typeface="+mn-ea"/>
                <a:cs typeface="+mn-cs"/>
              </a:rPr>
              <a:t>, </a:t>
            </a:r>
            <a:r>
              <a:rPr lang="et-EE" sz="1200" kern="1200" dirty="0" err="1">
                <a:solidFill>
                  <a:schemeClr val="tx1"/>
                </a:solidFill>
                <a:effectLst/>
                <a:latin typeface="+mn-lt"/>
                <a:ea typeface="+mn-ea"/>
                <a:cs typeface="+mn-cs"/>
              </a:rPr>
              <a:t>co-financier</a:t>
            </a:r>
            <a:r>
              <a:rPr lang="et-EE" sz="1200" kern="1200" dirty="0">
                <a:solidFill>
                  <a:schemeClr val="tx1"/>
                </a:solidFill>
                <a:effectLst/>
                <a:latin typeface="+mn-lt"/>
                <a:ea typeface="+mn-ea"/>
                <a:cs typeface="+mn-cs"/>
              </a:rPr>
              <a:t>, investor, </a:t>
            </a:r>
            <a:r>
              <a:rPr lang="et-EE" sz="1200" kern="1200" dirty="0" err="1">
                <a:solidFill>
                  <a:schemeClr val="tx1"/>
                </a:solidFill>
                <a:effectLst/>
                <a:latin typeface="+mn-lt"/>
                <a:ea typeface="+mn-ea"/>
                <a:cs typeface="+mn-cs"/>
              </a:rPr>
              <a:t>etc</a:t>
            </a:r>
            <a:r>
              <a:rPr lang="et-EE" sz="1200"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pPr lvl="0"/>
            <a:r>
              <a:rPr lang="et-EE" sz="1200" kern="1200" dirty="0" err="1">
                <a:solidFill>
                  <a:schemeClr val="tx1"/>
                </a:solidFill>
                <a:effectLst/>
                <a:latin typeface="+mn-lt"/>
                <a:ea typeface="+mn-ea"/>
                <a:cs typeface="+mn-cs"/>
              </a:rPr>
              <a:t>What</a:t>
            </a:r>
            <a:r>
              <a:rPr lang="et-EE" sz="1200" kern="1200" dirty="0">
                <a:solidFill>
                  <a:schemeClr val="tx1"/>
                </a:solidFill>
                <a:effectLst/>
                <a:latin typeface="+mn-lt"/>
                <a:ea typeface="+mn-ea"/>
                <a:cs typeface="+mn-cs"/>
              </a:rPr>
              <a:t> are </a:t>
            </a:r>
            <a:r>
              <a:rPr lang="et-EE" sz="1200" kern="1200" dirty="0" err="1">
                <a:solidFill>
                  <a:schemeClr val="tx1"/>
                </a:solidFill>
                <a:effectLst/>
                <a:latin typeface="+mn-lt"/>
                <a:ea typeface="+mn-ea"/>
                <a:cs typeface="+mn-cs"/>
              </a:rPr>
              <a:t>the</a:t>
            </a:r>
            <a:r>
              <a:rPr lang="et-EE" sz="1200" kern="1200" dirty="0">
                <a:solidFill>
                  <a:schemeClr val="tx1"/>
                </a:solidFill>
                <a:effectLst/>
                <a:latin typeface="+mn-lt"/>
                <a:ea typeface="+mn-ea"/>
                <a:cs typeface="+mn-cs"/>
              </a:rPr>
              <a:t> </a:t>
            </a:r>
            <a:r>
              <a:rPr lang="et-EE" sz="1200" kern="1200" dirty="0" err="1">
                <a:solidFill>
                  <a:schemeClr val="tx1"/>
                </a:solidFill>
                <a:effectLst/>
                <a:latin typeface="+mn-lt"/>
                <a:ea typeface="+mn-ea"/>
                <a:cs typeface="+mn-cs"/>
              </a:rPr>
              <a:t>good</a:t>
            </a:r>
            <a:r>
              <a:rPr lang="et-EE" sz="1200" kern="1200" dirty="0">
                <a:solidFill>
                  <a:schemeClr val="tx1"/>
                </a:solidFill>
                <a:effectLst/>
                <a:latin typeface="+mn-lt"/>
                <a:ea typeface="+mn-ea"/>
                <a:cs typeface="+mn-cs"/>
              </a:rPr>
              <a:t> </a:t>
            </a:r>
            <a:r>
              <a:rPr lang="et-EE" sz="1200" kern="1200" dirty="0" err="1">
                <a:solidFill>
                  <a:schemeClr val="tx1"/>
                </a:solidFill>
                <a:effectLst/>
                <a:latin typeface="+mn-lt"/>
                <a:ea typeface="+mn-ea"/>
                <a:cs typeface="+mn-cs"/>
              </a:rPr>
              <a:t>practices</a:t>
            </a:r>
            <a:r>
              <a:rPr lang="et-EE" sz="1200" kern="1200" dirty="0">
                <a:solidFill>
                  <a:schemeClr val="tx1"/>
                </a:solidFill>
                <a:effectLst/>
                <a:latin typeface="+mn-lt"/>
                <a:ea typeface="+mn-ea"/>
                <a:cs typeface="+mn-cs"/>
              </a:rPr>
              <a:t> </a:t>
            </a:r>
            <a:r>
              <a:rPr lang="et-EE" sz="1200" kern="1200" dirty="0" err="1">
                <a:solidFill>
                  <a:schemeClr val="tx1"/>
                </a:solidFill>
                <a:effectLst/>
                <a:latin typeface="+mn-lt"/>
                <a:ea typeface="+mn-ea"/>
                <a:cs typeface="+mn-cs"/>
              </a:rPr>
              <a:t>or</a:t>
            </a:r>
            <a:r>
              <a:rPr lang="et-EE" sz="1200" kern="1200" dirty="0">
                <a:solidFill>
                  <a:schemeClr val="tx1"/>
                </a:solidFill>
                <a:effectLst/>
                <a:latin typeface="+mn-lt"/>
                <a:ea typeface="+mn-ea"/>
                <a:cs typeface="+mn-cs"/>
              </a:rPr>
              <a:t> </a:t>
            </a:r>
            <a:r>
              <a:rPr lang="et-EE" sz="1200" kern="1200" dirty="0" err="1">
                <a:solidFill>
                  <a:schemeClr val="tx1"/>
                </a:solidFill>
                <a:effectLst/>
                <a:latin typeface="+mn-lt"/>
                <a:ea typeface="+mn-ea"/>
                <a:cs typeface="+mn-cs"/>
              </a:rPr>
              <a:t>principles</a:t>
            </a:r>
            <a:r>
              <a:rPr lang="et-EE" sz="1200" kern="1200" dirty="0">
                <a:solidFill>
                  <a:schemeClr val="tx1"/>
                </a:solidFill>
                <a:effectLst/>
                <a:latin typeface="+mn-lt"/>
                <a:ea typeface="+mn-ea"/>
                <a:cs typeface="+mn-cs"/>
              </a:rPr>
              <a:t> </a:t>
            </a:r>
            <a:r>
              <a:rPr lang="et-EE" sz="1200" kern="1200" dirty="0" err="1">
                <a:solidFill>
                  <a:schemeClr val="tx1"/>
                </a:solidFill>
                <a:effectLst/>
                <a:latin typeface="+mn-lt"/>
                <a:ea typeface="+mn-ea"/>
                <a:cs typeface="+mn-cs"/>
              </a:rPr>
              <a:t>for</a:t>
            </a:r>
            <a:r>
              <a:rPr lang="et-EE" sz="1200" kern="1200" dirty="0">
                <a:solidFill>
                  <a:schemeClr val="tx1"/>
                </a:solidFill>
                <a:effectLst/>
                <a:latin typeface="+mn-lt"/>
                <a:ea typeface="+mn-ea"/>
                <a:cs typeface="+mn-cs"/>
              </a:rPr>
              <a:t> </a:t>
            </a:r>
            <a:r>
              <a:rPr lang="et-EE" sz="1200" kern="1200" dirty="0" err="1">
                <a:solidFill>
                  <a:schemeClr val="tx1"/>
                </a:solidFill>
                <a:effectLst/>
                <a:latin typeface="+mn-lt"/>
                <a:ea typeface="+mn-ea"/>
                <a:cs typeface="+mn-cs"/>
              </a:rPr>
              <a:t>involving</a:t>
            </a:r>
            <a:r>
              <a:rPr lang="et-EE" sz="1200" kern="1200" dirty="0">
                <a:solidFill>
                  <a:schemeClr val="tx1"/>
                </a:solidFill>
                <a:effectLst/>
                <a:latin typeface="+mn-lt"/>
                <a:ea typeface="+mn-ea"/>
                <a:cs typeface="+mn-cs"/>
              </a:rPr>
              <a:t> </a:t>
            </a:r>
            <a:r>
              <a:rPr lang="et-EE" sz="1200" kern="1200" dirty="0" err="1">
                <a:solidFill>
                  <a:schemeClr val="tx1"/>
                </a:solidFill>
                <a:effectLst/>
                <a:latin typeface="+mn-lt"/>
                <a:ea typeface="+mn-ea"/>
                <a:cs typeface="+mn-cs"/>
              </a:rPr>
              <a:t>the</a:t>
            </a:r>
            <a:r>
              <a:rPr lang="et-EE" sz="1200" kern="1200" dirty="0">
                <a:solidFill>
                  <a:schemeClr val="tx1"/>
                </a:solidFill>
                <a:effectLst/>
                <a:latin typeface="+mn-lt"/>
                <a:ea typeface="+mn-ea"/>
                <a:cs typeface="+mn-cs"/>
              </a:rPr>
              <a:t> </a:t>
            </a:r>
            <a:r>
              <a:rPr lang="et-EE" sz="1200" kern="1200" dirty="0" err="1">
                <a:solidFill>
                  <a:schemeClr val="tx1"/>
                </a:solidFill>
                <a:effectLst/>
                <a:latin typeface="+mn-lt"/>
                <a:ea typeface="+mn-ea"/>
                <a:cs typeface="+mn-cs"/>
              </a:rPr>
              <a:t>private</a:t>
            </a:r>
            <a:r>
              <a:rPr lang="et-EE" sz="1200" kern="1200" dirty="0">
                <a:solidFill>
                  <a:schemeClr val="tx1"/>
                </a:solidFill>
                <a:effectLst/>
                <a:latin typeface="+mn-lt"/>
                <a:ea typeface="+mn-ea"/>
                <a:cs typeface="+mn-cs"/>
              </a:rPr>
              <a:t> </a:t>
            </a:r>
            <a:r>
              <a:rPr lang="et-EE" sz="1200" kern="1200" dirty="0" err="1">
                <a:solidFill>
                  <a:schemeClr val="tx1"/>
                </a:solidFill>
                <a:effectLst/>
                <a:latin typeface="+mn-lt"/>
                <a:ea typeface="+mn-ea"/>
                <a:cs typeface="+mn-cs"/>
              </a:rPr>
              <a:t>sector</a:t>
            </a:r>
            <a:r>
              <a:rPr lang="et-EE" sz="1200" kern="1200" dirty="0">
                <a:solidFill>
                  <a:schemeClr val="tx1"/>
                </a:solidFill>
                <a:effectLst/>
                <a:latin typeface="+mn-lt"/>
                <a:ea typeface="+mn-ea"/>
                <a:cs typeface="+mn-cs"/>
              </a:rPr>
              <a:t> in </a:t>
            </a:r>
            <a:r>
              <a:rPr lang="et-EE" sz="1200" kern="1200" dirty="0" err="1">
                <a:solidFill>
                  <a:schemeClr val="tx1"/>
                </a:solidFill>
                <a:effectLst/>
                <a:latin typeface="+mn-lt"/>
                <a:ea typeface="+mn-ea"/>
                <a:cs typeface="+mn-cs"/>
              </a:rPr>
              <a:t>development</a:t>
            </a:r>
            <a:r>
              <a:rPr lang="et-EE" sz="1200" kern="1200" dirty="0">
                <a:solidFill>
                  <a:schemeClr val="tx1"/>
                </a:solidFill>
                <a:effectLst/>
                <a:latin typeface="+mn-lt"/>
                <a:ea typeface="+mn-ea"/>
                <a:cs typeface="+mn-cs"/>
              </a:rPr>
              <a:t> </a:t>
            </a:r>
            <a:r>
              <a:rPr lang="et-EE" sz="1200" kern="1200" dirty="0" err="1">
                <a:solidFill>
                  <a:schemeClr val="tx1"/>
                </a:solidFill>
                <a:effectLst/>
                <a:latin typeface="+mn-lt"/>
                <a:ea typeface="+mn-ea"/>
                <a:cs typeface="+mn-cs"/>
              </a:rPr>
              <a:t>cooperation</a:t>
            </a:r>
            <a:r>
              <a:rPr lang="et-EE" sz="1200" kern="1200" dirty="0">
                <a:solidFill>
                  <a:schemeClr val="tx1"/>
                </a:solidFill>
                <a:effectLst/>
                <a:latin typeface="+mn-lt"/>
                <a:ea typeface="+mn-ea"/>
                <a:cs typeface="+mn-cs"/>
              </a:rPr>
              <a:t>? </a:t>
            </a:r>
            <a:r>
              <a:rPr lang="et-EE" sz="1200" kern="1200" dirty="0" err="1">
                <a:solidFill>
                  <a:schemeClr val="tx1"/>
                </a:solidFill>
                <a:effectLst/>
                <a:latin typeface="+mn-lt"/>
                <a:ea typeface="+mn-ea"/>
                <a:cs typeface="+mn-cs"/>
              </a:rPr>
              <a:t>What</a:t>
            </a:r>
            <a:r>
              <a:rPr lang="et-EE" sz="1200" kern="1200" dirty="0">
                <a:solidFill>
                  <a:schemeClr val="tx1"/>
                </a:solidFill>
                <a:effectLst/>
                <a:latin typeface="+mn-lt"/>
                <a:ea typeface="+mn-ea"/>
                <a:cs typeface="+mn-cs"/>
              </a:rPr>
              <a:t> are </a:t>
            </a:r>
            <a:r>
              <a:rPr lang="et-EE" sz="1200" kern="1200" dirty="0" err="1">
                <a:solidFill>
                  <a:schemeClr val="tx1"/>
                </a:solidFill>
                <a:effectLst/>
                <a:latin typeface="+mn-lt"/>
                <a:ea typeface="+mn-ea"/>
                <a:cs typeface="+mn-cs"/>
              </a:rPr>
              <a:t>the</a:t>
            </a:r>
            <a:r>
              <a:rPr lang="et-EE" sz="1200" kern="1200" dirty="0">
                <a:solidFill>
                  <a:schemeClr val="tx1"/>
                </a:solidFill>
                <a:effectLst/>
                <a:latin typeface="+mn-lt"/>
                <a:ea typeface="+mn-ea"/>
                <a:cs typeface="+mn-cs"/>
              </a:rPr>
              <a:t> </a:t>
            </a:r>
            <a:r>
              <a:rPr lang="et-EE" sz="1200" kern="1200" dirty="0" err="1">
                <a:solidFill>
                  <a:schemeClr val="tx1"/>
                </a:solidFill>
                <a:effectLst/>
                <a:latin typeface="+mn-lt"/>
                <a:ea typeface="+mn-ea"/>
                <a:cs typeface="+mn-cs"/>
              </a:rPr>
              <a:t>challenges</a:t>
            </a:r>
            <a:r>
              <a:rPr lang="et-EE" sz="1200" kern="1200" dirty="0">
                <a:solidFill>
                  <a:schemeClr val="tx1"/>
                </a:solidFill>
                <a:effectLst/>
                <a:latin typeface="+mn-lt"/>
                <a:ea typeface="+mn-ea"/>
                <a:cs typeface="+mn-cs"/>
              </a:rPr>
              <a:t> and </a:t>
            </a:r>
            <a:r>
              <a:rPr lang="et-EE" sz="1200" kern="1200" dirty="0" err="1">
                <a:solidFill>
                  <a:schemeClr val="tx1"/>
                </a:solidFill>
                <a:effectLst/>
                <a:latin typeface="+mn-lt"/>
                <a:ea typeface="+mn-ea"/>
                <a:cs typeface="+mn-cs"/>
              </a:rPr>
              <a:t>areas</a:t>
            </a:r>
            <a:r>
              <a:rPr lang="et-EE" sz="1200" kern="1200" dirty="0">
                <a:solidFill>
                  <a:schemeClr val="tx1"/>
                </a:solidFill>
                <a:effectLst/>
                <a:latin typeface="+mn-lt"/>
                <a:ea typeface="+mn-ea"/>
                <a:cs typeface="+mn-cs"/>
              </a:rPr>
              <a:t> of </a:t>
            </a:r>
            <a:r>
              <a:rPr lang="et-EE" sz="1200" kern="1200" dirty="0" err="1">
                <a:solidFill>
                  <a:schemeClr val="tx1"/>
                </a:solidFill>
                <a:effectLst/>
                <a:latin typeface="+mn-lt"/>
                <a:ea typeface="+mn-ea"/>
                <a:cs typeface="+mn-cs"/>
              </a:rPr>
              <a:t>focus</a:t>
            </a:r>
            <a:r>
              <a:rPr lang="et-EE" sz="1200" kern="1200" dirty="0">
                <a:solidFill>
                  <a:schemeClr val="tx1"/>
                </a:solidFill>
                <a:effectLst/>
                <a:latin typeface="+mn-lt"/>
                <a:ea typeface="+mn-ea"/>
                <a:cs typeface="+mn-cs"/>
              </a:rPr>
              <a:t> (</a:t>
            </a:r>
            <a:r>
              <a:rPr lang="et-EE" sz="1200" kern="1200" dirty="0" err="1">
                <a:solidFill>
                  <a:schemeClr val="tx1"/>
                </a:solidFill>
                <a:effectLst/>
                <a:latin typeface="+mn-lt"/>
                <a:ea typeface="+mn-ea"/>
                <a:cs typeface="+mn-cs"/>
              </a:rPr>
              <a:t>eg</a:t>
            </a:r>
            <a:r>
              <a:rPr lang="et-EE" sz="1200" kern="1200" dirty="0">
                <a:solidFill>
                  <a:schemeClr val="tx1"/>
                </a:solidFill>
                <a:effectLst/>
                <a:latin typeface="+mn-lt"/>
                <a:ea typeface="+mn-ea"/>
                <a:cs typeface="+mn-cs"/>
              </a:rPr>
              <a:t> CSR </a:t>
            </a:r>
            <a:r>
              <a:rPr lang="et-EE" sz="1200" kern="1200" dirty="0" err="1">
                <a:solidFill>
                  <a:schemeClr val="tx1"/>
                </a:solidFill>
                <a:effectLst/>
                <a:latin typeface="+mn-lt"/>
                <a:ea typeface="+mn-ea"/>
                <a:cs typeface="+mn-cs"/>
              </a:rPr>
              <a:t>principles</a:t>
            </a:r>
            <a:r>
              <a:rPr lang="et-EE" sz="1200" kern="1200" dirty="0">
                <a:solidFill>
                  <a:schemeClr val="tx1"/>
                </a:solidFill>
                <a:effectLst/>
                <a:latin typeface="+mn-lt"/>
                <a:ea typeface="+mn-ea"/>
                <a:cs typeface="+mn-cs"/>
              </a:rPr>
              <a:t>, market </a:t>
            </a:r>
            <a:r>
              <a:rPr lang="et-EE" sz="1200" kern="1200" dirty="0" err="1">
                <a:solidFill>
                  <a:schemeClr val="tx1"/>
                </a:solidFill>
                <a:effectLst/>
                <a:latin typeface="+mn-lt"/>
                <a:ea typeface="+mn-ea"/>
                <a:cs typeface="+mn-cs"/>
              </a:rPr>
              <a:t>distortions</a:t>
            </a:r>
            <a:r>
              <a:rPr lang="et-EE" sz="1200"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pPr lvl="0"/>
            <a:r>
              <a:rPr lang="et-EE" sz="1200" kern="1200" dirty="0" err="1">
                <a:solidFill>
                  <a:schemeClr val="tx1"/>
                </a:solidFill>
                <a:effectLst/>
                <a:latin typeface="+mn-lt"/>
                <a:ea typeface="+mn-ea"/>
                <a:cs typeface="+mn-cs"/>
              </a:rPr>
              <a:t>What</a:t>
            </a:r>
            <a:r>
              <a:rPr lang="et-EE" sz="1200" kern="1200" dirty="0">
                <a:solidFill>
                  <a:schemeClr val="tx1"/>
                </a:solidFill>
                <a:effectLst/>
                <a:latin typeface="+mn-lt"/>
                <a:ea typeface="+mn-ea"/>
                <a:cs typeface="+mn-cs"/>
              </a:rPr>
              <a:t> are </a:t>
            </a:r>
            <a:r>
              <a:rPr lang="et-EE" sz="1200" kern="1200" dirty="0" err="1">
                <a:solidFill>
                  <a:schemeClr val="tx1"/>
                </a:solidFill>
                <a:effectLst/>
                <a:latin typeface="+mn-lt"/>
                <a:ea typeface="+mn-ea"/>
                <a:cs typeface="+mn-cs"/>
              </a:rPr>
              <a:t>some</a:t>
            </a:r>
            <a:r>
              <a:rPr lang="et-EE" sz="1200" kern="1200" dirty="0">
                <a:solidFill>
                  <a:schemeClr val="tx1"/>
                </a:solidFill>
                <a:effectLst/>
                <a:latin typeface="+mn-lt"/>
                <a:ea typeface="+mn-ea"/>
                <a:cs typeface="+mn-cs"/>
              </a:rPr>
              <a:t> </a:t>
            </a:r>
            <a:r>
              <a:rPr lang="et-EE" sz="1200" kern="1200" dirty="0" err="1">
                <a:solidFill>
                  <a:schemeClr val="tx1"/>
                </a:solidFill>
                <a:effectLst/>
                <a:latin typeface="+mn-lt"/>
                <a:ea typeface="+mn-ea"/>
                <a:cs typeface="+mn-cs"/>
              </a:rPr>
              <a:t>examples</a:t>
            </a:r>
            <a:r>
              <a:rPr lang="et-EE" sz="1200" kern="1200" dirty="0">
                <a:solidFill>
                  <a:schemeClr val="tx1"/>
                </a:solidFill>
                <a:effectLst/>
                <a:latin typeface="+mn-lt"/>
                <a:ea typeface="+mn-ea"/>
                <a:cs typeface="+mn-cs"/>
              </a:rPr>
              <a:t> and </a:t>
            </a:r>
            <a:r>
              <a:rPr lang="et-EE" sz="1200" kern="1200" dirty="0" err="1">
                <a:solidFill>
                  <a:schemeClr val="tx1"/>
                </a:solidFill>
                <a:effectLst/>
                <a:latin typeface="+mn-lt"/>
                <a:ea typeface="+mn-ea"/>
                <a:cs typeface="+mn-cs"/>
              </a:rPr>
              <a:t>lessons</a:t>
            </a:r>
            <a:r>
              <a:rPr lang="et-EE" sz="1200" kern="1200" dirty="0">
                <a:solidFill>
                  <a:schemeClr val="tx1"/>
                </a:solidFill>
                <a:effectLst/>
                <a:latin typeface="+mn-lt"/>
                <a:ea typeface="+mn-ea"/>
                <a:cs typeface="+mn-cs"/>
              </a:rPr>
              <a:t> </a:t>
            </a:r>
            <a:r>
              <a:rPr lang="et-EE" sz="1200" kern="1200" dirty="0" err="1">
                <a:solidFill>
                  <a:schemeClr val="tx1"/>
                </a:solidFill>
                <a:effectLst/>
                <a:latin typeface="+mn-lt"/>
                <a:ea typeface="+mn-ea"/>
                <a:cs typeface="+mn-cs"/>
              </a:rPr>
              <a:t>learned</a:t>
            </a:r>
            <a:r>
              <a:rPr lang="et-EE" sz="1200" kern="1200" dirty="0">
                <a:solidFill>
                  <a:schemeClr val="tx1"/>
                </a:solidFill>
                <a:effectLst/>
                <a:latin typeface="+mn-lt"/>
                <a:ea typeface="+mn-ea"/>
                <a:cs typeface="+mn-cs"/>
              </a:rPr>
              <a:t> </a:t>
            </a:r>
            <a:r>
              <a:rPr lang="et-EE" sz="1200" kern="1200" dirty="0" err="1">
                <a:solidFill>
                  <a:schemeClr val="tx1"/>
                </a:solidFill>
                <a:effectLst/>
                <a:latin typeface="+mn-lt"/>
                <a:ea typeface="+mn-ea"/>
                <a:cs typeface="+mn-cs"/>
              </a:rPr>
              <a:t>from</a:t>
            </a:r>
            <a:r>
              <a:rPr lang="et-EE" sz="1200" kern="1200" dirty="0">
                <a:solidFill>
                  <a:schemeClr val="tx1"/>
                </a:solidFill>
                <a:effectLst/>
                <a:latin typeface="+mn-lt"/>
                <a:ea typeface="+mn-ea"/>
                <a:cs typeface="+mn-cs"/>
              </a:rPr>
              <a:t> </a:t>
            </a:r>
            <a:r>
              <a:rPr lang="et-EE" sz="1200" kern="1200" dirty="0" err="1">
                <a:solidFill>
                  <a:schemeClr val="tx1"/>
                </a:solidFill>
                <a:effectLst/>
                <a:latin typeface="+mn-lt"/>
                <a:ea typeface="+mn-ea"/>
                <a:cs typeface="+mn-cs"/>
              </a:rPr>
              <a:t>procedures</a:t>
            </a:r>
            <a:r>
              <a:rPr lang="et-EE" sz="1200" kern="1200" dirty="0">
                <a:solidFill>
                  <a:schemeClr val="tx1"/>
                </a:solidFill>
                <a:effectLst/>
                <a:latin typeface="+mn-lt"/>
                <a:ea typeface="+mn-ea"/>
                <a:cs typeface="+mn-cs"/>
              </a:rPr>
              <a:t> </a:t>
            </a:r>
            <a:r>
              <a:rPr lang="et-EE" sz="1200" kern="1200" dirty="0" err="1">
                <a:solidFill>
                  <a:schemeClr val="tx1"/>
                </a:solidFill>
                <a:effectLst/>
                <a:latin typeface="+mn-lt"/>
                <a:ea typeface="+mn-ea"/>
                <a:cs typeface="+mn-cs"/>
              </a:rPr>
              <a:t>for</a:t>
            </a:r>
            <a:r>
              <a:rPr lang="et-EE" sz="1200" kern="1200" dirty="0">
                <a:solidFill>
                  <a:schemeClr val="tx1"/>
                </a:solidFill>
                <a:effectLst/>
                <a:latin typeface="+mn-lt"/>
                <a:ea typeface="+mn-ea"/>
                <a:cs typeface="+mn-cs"/>
              </a:rPr>
              <a:t> </a:t>
            </a:r>
            <a:r>
              <a:rPr lang="et-EE" sz="1200" kern="1200" dirty="0" err="1">
                <a:solidFill>
                  <a:schemeClr val="tx1"/>
                </a:solidFill>
                <a:effectLst/>
                <a:latin typeface="+mn-lt"/>
                <a:ea typeface="+mn-ea"/>
                <a:cs typeface="+mn-cs"/>
              </a:rPr>
              <a:t>raising</a:t>
            </a:r>
            <a:r>
              <a:rPr lang="et-EE" sz="1200" kern="1200" dirty="0">
                <a:solidFill>
                  <a:schemeClr val="tx1"/>
                </a:solidFill>
                <a:effectLst/>
                <a:latin typeface="+mn-lt"/>
                <a:ea typeface="+mn-ea"/>
                <a:cs typeface="+mn-cs"/>
              </a:rPr>
              <a:t> </a:t>
            </a:r>
            <a:r>
              <a:rPr lang="et-EE" sz="1200" kern="1200" dirty="0" err="1">
                <a:solidFill>
                  <a:schemeClr val="tx1"/>
                </a:solidFill>
                <a:effectLst/>
                <a:latin typeface="+mn-lt"/>
                <a:ea typeface="+mn-ea"/>
                <a:cs typeface="+mn-cs"/>
              </a:rPr>
              <a:t>awareness</a:t>
            </a:r>
            <a:r>
              <a:rPr lang="et-EE" sz="1200" kern="1200" dirty="0">
                <a:solidFill>
                  <a:schemeClr val="tx1"/>
                </a:solidFill>
                <a:effectLst/>
                <a:latin typeface="+mn-lt"/>
                <a:ea typeface="+mn-ea"/>
                <a:cs typeface="+mn-cs"/>
              </a:rPr>
              <a:t> </a:t>
            </a:r>
            <a:r>
              <a:rPr lang="et-EE" sz="1200" kern="1200" dirty="0" err="1">
                <a:solidFill>
                  <a:schemeClr val="tx1"/>
                </a:solidFill>
                <a:effectLst/>
                <a:latin typeface="+mn-lt"/>
                <a:ea typeface="+mn-ea"/>
                <a:cs typeface="+mn-cs"/>
              </a:rPr>
              <a:t>among</a:t>
            </a:r>
            <a:r>
              <a:rPr lang="et-EE" sz="1200" kern="1200" dirty="0">
                <a:solidFill>
                  <a:schemeClr val="tx1"/>
                </a:solidFill>
                <a:effectLst/>
                <a:latin typeface="+mn-lt"/>
                <a:ea typeface="+mn-ea"/>
                <a:cs typeface="+mn-cs"/>
              </a:rPr>
              <a:t> </a:t>
            </a:r>
            <a:r>
              <a:rPr lang="et-EE" sz="1200" kern="1200" dirty="0" err="1">
                <a:solidFill>
                  <a:schemeClr val="tx1"/>
                </a:solidFill>
                <a:effectLst/>
                <a:latin typeface="+mn-lt"/>
                <a:ea typeface="+mn-ea"/>
                <a:cs typeface="+mn-cs"/>
              </a:rPr>
              <a:t>private</a:t>
            </a:r>
            <a:r>
              <a:rPr lang="et-EE" sz="1200" kern="1200" dirty="0">
                <a:solidFill>
                  <a:schemeClr val="tx1"/>
                </a:solidFill>
                <a:effectLst/>
                <a:latin typeface="+mn-lt"/>
                <a:ea typeface="+mn-ea"/>
                <a:cs typeface="+mn-cs"/>
              </a:rPr>
              <a:t> </a:t>
            </a:r>
            <a:r>
              <a:rPr lang="et-EE" sz="1200" kern="1200" dirty="0" err="1">
                <a:solidFill>
                  <a:schemeClr val="tx1"/>
                </a:solidFill>
                <a:effectLst/>
                <a:latin typeface="+mn-lt"/>
                <a:ea typeface="+mn-ea"/>
                <a:cs typeface="+mn-cs"/>
              </a:rPr>
              <a:t>actors</a:t>
            </a:r>
            <a:r>
              <a:rPr lang="et-EE" sz="1200" kern="1200" dirty="0">
                <a:solidFill>
                  <a:schemeClr val="tx1"/>
                </a:solidFill>
                <a:effectLst/>
                <a:latin typeface="+mn-lt"/>
                <a:ea typeface="+mn-ea"/>
                <a:cs typeface="+mn-cs"/>
              </a:rPr>
              <a:t> and </a:t>
            </a:r>
            <a:r>
              <a:rPr lang="et-EE" sz="1200" kern="1200" dirty="0" err="1">
                <a:solidFill>
                  <a:schemeClr val="tx1"/>
                </a:solidFill>
                <a:effectLst/>
                <a:latin typeface="+mn-lt"/>
                <a:ea typeface="+mn-ea"/>
                <a:cs typeface="+mn-cs"/>
              </a:rPr>
              <a:t>for</a:t>
            </a:r>
            <a:r>
              <a:rPr lang="et-EE" sz="1200" kern="1200" dirty="0">
                <a:solidFill>
                  <a:schemeClr val="tx1"/>
                </a:solidFill>
                <a:effectLst/>
                <a:latin typeface="+mn-lt"/>
                <a:ea typeface="+mn-ea"/>
                <a:cs typeface="+mn-cs"/>
              </a:rPr>
              <a:t> </a:t>
            </a:r>
            <a:r>
              <a:rPr lang="et-EE" sz="1200" kern="1200" dirty="0" err="1">
                <a:solidFill>
                  <a:schemeClr val="tx1"/>
                </a:solidFill>
                <a:effectLst/>
                <a:latin typeface="+mn-lt"/>
                <a:ea typeface="+mn-ea"/>
                <a:cs typeface="+mn-cs"/>
              </a:rPr>
              <a:t>development</a:t>
            </a:r>
            <a:r>
              <a:rPr lang="et-EE" sz="1200" kern="1200" dirty="0">
                <a:solidFill>
                  <a:schemeClr val="tx1"/>
                </a:solidFill>
                <a:effectLst/>
                <a:latin typeface="+mn-lt"/>
                <a:ea typeface="+mn-ea"/>
                <a:cs typeface="+mn-cs"/>
              </a:rPr>
              <a:t> </a:t>
            </a:r>
            <a:r>
              <a:rPr lang="et-EE" sz="1200" kern="1200" dirty="0" err="1">
                <a:solidFill>
                  <a:schemeClr val="tx1"/>
                </a:solidFill>
                <a:effectLst/>
                <a:latin typeface="+mn-lt"/>
                <a:ea typeface="+mn-ea"/>
                <a:cs typeface="+mn-cs"/>
              </a:rPr>
              <a:t>cooperation</a:t>
            </a:r>
            <a:r>
              <a:rPr lang="et-EE" sz="1200" kern="1200" dirty="0">
                <a:solidFill>
                  <a:schemeClr val="tx1"/>
                </a:solidFill>
                <a:effectLst/>
                <a:latin typeface="+mn-lt"/>
                <a:ea typeface="+mn-ea"/>
                <a:cs typeface="+mn-cs"/>
              </a:rPr>
              <a:t> </a:t>
            </a:r>
            <a:r>
              <a:rPr lang="et-EE" sz="1200" kern="1200" dirty="0" err="1">
                <a:solidFill>
                  <a:schemeClr val="tx1"/>
                </a:solidFill>
                <a:effectLst/>
                <a:latin typeface="+mn-lt"/>
                <a:ea typeface="+mn-ea"/>
                <a:cs typeface="+mn-cs"/>
              </a:rPr>
              <a:t>activities</a:t>
            </a:r>
            <a:r>
              <a:rPr lang="et-EE" sz="1200" kern="1200" dirty="0">
                <a:solidFill>
                  <a:schemeClr val="tx1"/>
                </a:solidFill>
                <a:effectLst/>
                <a:latin typeface="+mn-lt"/>
                <a:ea typeface="+mn-ea"/>
                <a:cs typeface="+mn-cs"/>
              </a:rPr>
              <a:t>?</a:t>
            </a:r>
            <a:endParaRPr lang="en-GB" sz="1200" kern="1200" dirty="0">
              <a:solidFill>
                <a:schemeClr val="tx1"/>
              </a:solidFill>
              <a:effectLst/>
              <a:latin typeface="+mn-lt"/>
              <a:ea typeface="+mn-ea"/>
              <a:cs typeface="+mn-cs"/>
            </a:endParaRPr>
          </a:p>
          <a:p>
            <a:pPr lvl="0"/>
            <a:r>
              <a:rPr lang="et-EE" sz="1200" kern="1200" dirty="0" err="1">
                <a:solidFill>
                  <a:schemeClr val="tx1"/>
                </a:solidFill>
                <a:effectLst/>
                <a:latin typeface="+mn-lt"/>
                <a:ea typeface="+mn-ea"/>
                <a:cs typeface="+mn-cs"/>
              </a:rPr>
              <a:t>What</a:t>
            </a:r>
            <a:r>
              <a:rPr lang="et-EE" sz="1200" kern="1200" dirty="0">
                <a:solidFill>
                  <a:schemeClr val="tx1"/>
                </a:solidFill>
                <a:effectLst/>
                <a:latin typeface="+mn-lt"/>
                <a:ea typeface="+mn-ea"/>
                <a:cs typeface="+mn-cs"/>
              </a:rPr>
              <a:t> are </a:t>
            </a:r>
            <a:r>
              <a:rPr lang="et-EE" sz="1200" kern="1200" dirty="0" err="1">
                <a:solidFill>
                  <a:schemeClr val="tx1"/>
                </a:solidFill>
                <a:effectLst/>
                <a:latin typeface="+mn-lt"/>
                <a:ea typeface="+mn-ea"/>
                <a:cs typeface="+mn-cs"/>
              </a:rPr>
              <a:t>the</a:t>
            </a:r>
            <a:r>
              <a:rPr lang="et-EE" sz="1200" kern="1200" dirty="0">
                <a:solidFill>
                  <a:schemeClr val="tx1"/>
                </a:solidFill>
                <a:effectLst/>
                <a:latin typeface="+mn-lt"/>
                <a:ea typeface="+mn-ea"/>
                <a:cs typeface="+mn-cs"/>
              </a:rPr>
              <a:t> </a:t>
            </a:r>
            <a:r>
              <a:rPr lang="et-EE" sz="1200" kern="1200" dirty="0" err="1">
                <a:solidFill>
                  <a:schemeClr val="tx1"/>
                </a:solidFill>
                <a:effectLst/>
                <a:latin typeface="+mn-lt"/>
                <a:ea typeface="+mn-ea"/>
                <a:cs typeface="+mn-cs"/>
              </a:rPr>
              <a:t>roles</a:t>
            </a:r>
            <a:r>
              <a:rPr lang="et-EE" sz="1200" kern="1200" dirty="0">
                <a:solidFill>
                  <a:schemeClr val="tx1"/>
                </a:solidFill>
                <a:effectLst/>
                <a:latin typeface="+mn-lt"/>
                <a:ea typeface="+mn-ea"/>
                <a:cs typeface="+mn-cs"/>
              </a:rPr>
              <a:t> of </a:t>
            </a:r>
            <a:r>
              <a:rPr lang="et-EE" sz="1200" kern="1200" dirty="0" err="1">
                <a:solidFill>
                  <a:schemeClr val="tx1"/>
                </a:solidFill>
                <a:effectLst/>
                <a:latin typeface="+mn-lt"/>
                <a:ea typeface="+mn-ea"/>
                <a:cs typeface="+mn-cs"/>
              </a:rPr>
              <a:t>civil</a:t>
            </a:r>
            <a:r>
              <a:rPr lang="et-EE" sz="1200" kern="1200" dirty="0">
                <a:solidFill>
                  <a:schemeClr val="tx1"/>
                </a:solidFill>
                <a:effectLst/>
                <a:latin typeface="+mn-lt"/>
                <a:ea typeface="+mn-ea"/>
                <a:cs typeface="+mn-cs"/>
              </a:rPr>
              <a:t> </a:t>
            </a:r>
            <a:r>
              <a:rPr lang="et-EE" sz="1200" kern="1200" dirty="0" err="1">
                <a:solidFill>
                  <a:schemeClr val="tx1"/>
                </a:solidFill>
                <a:effectLst/>
                <a:latin typeface="+mn-lt"/>
                <a:ea typeface="+mn-ea"/>
                <a:cs typeface="+mn-cs"/>
              </a:rPr>
              <a:t>society</a:t>
            </a:r>
            <a:r>
              <a:rPr lang="et-EE" sz="1200" kern="1200" dirty="0">
                <a:solidFill>
                  <a:schemeClr val="tx1"/>
                </a:solidFill>
                <a:effectLst/>
                <a:latin typeface="+mn-lt"/>
                <a:ea typeface="+mn-ea"/>
                <a:cs typeface="+mn-cs"/>
              </a:rPr>
              <a:t> in PSE in </a:t>
            </a:r>
            <a:r>
              <a:rPr lang="et-EE" sz="1200" kern="1200" dirty="0" err="1">
                <a:solidFill>
                  <a:schemeClr val="tx1"/>
                </a:solidFill>
                <a:effectLst/>
                <a:latin typeface="+mn-lt"/>
                <a:ea typeface="+mn-ea"/>
                <a:cs typeface="+mn-cs"/>
              </a:rPr>
              <a:t>development</a:t>
            </a:r>
            <a:r>
              <a:rPr lang="et-EE" sz="1200" kern="1200" dirty="0">
                <a:solidFill>
                  <a:schemeClr val="tx1"/>
                </a:solidFill>
                <a:effectLst/>
                <a:latin typeface="+mn-lt"/>
                <a:ea typeface="+mn-ea"/>
                <a:cs typeface="+mn-cs"/>
              </a:rPr>
              <a:t> </a:t>
            </a:r>
            <a:r>
              <a:rPr lang="et-EE" sz="1200" kern="1200" dirty="0" err="1">
                <a:solidFill>
                  <a:schemeClr val="tx1"/>
                </a:solidFill>
                <a:effectLst/>
                <a:latin typeface="+mn-lt"/>
                <a:ea typeface="+mn-ea"/>
                <a:cs typeface="+mn-cs"/>
              </a:rPr>
              <a:t>cooperation</a:t>
            </a:r>
            <a:r>
              <a:rPr lang="et-EE" sz="1200" kern="1200" dirty="0">
                <a:solidFill>
                  <a:schemeClr val="tx1"/>
                </a:solidFill>
                <a:effectLst/>
                <a:latin typeface="+mn-lt"/>
                <a:ea typeface="+mn-ea"/>
                <a:cs typeface="+mn-cs"/>
              </a:rPr>
              <a:t>? </a:t>
            </a:r>
            <a:r>
              <a:rPr lang="et-EE" sz="1200" kern="1200" dirty="0" err="1">
                <a:solidFill>
                  <a:schemeClr val="tx1"/>
                </a:solidFill>
                <a:effectLst/>
                <a:latin typeface="+mn-lt"/>
                <a:ea typeface="+mn-ea"/>
                <a:cs typeface="+mn-cs"/>
              </a:rPr>
              <a:t>How</a:t>
            </a:r>
            <a:r>
              <a:rPr lang="et-EE" sz="1200" kern="1200" dirty="0">
                <a:solidFill>
                  <a:schemeClr val="tx1"/>
                </a:solidFill>
                <a:effectLst/>
                <a:latin typeface="+mn-lt"/>
                <a:ea typeface="+mn-ea"/>
                <a:cs typeface="+mn-cs"/>
              </a:rPr>
              <a:t> </a:t>
            </a:r>
            <a:r>
              <a:rPr lang="et-EE" sz="1200" kern="1200" dirty="0" err="1">
                <a:solidFill>
                  <a:schemeClr val="tx1"/>
                </a:solidFill>
                <a:effectLst/>
                <a:latin typeface="+mn-lt"/>
                <a:ea typeface="+mn-ea"/>
                <a:cs typeface="+mn-cs"/>
              </a:rPr>
              <a:t>can</a:t>
            </a:r>
            <a:r>
              <a:rPr lang="et-EE" sz="1200" kern="1200" dirty="0">
                <a:solidFill>
                  <a:schemeClr val="tx1"/>
                </a:solidFill>
                <a:effectLst/>
                <a:latin typeface="+mn-lt"/>
                <a:ea typeface="+mn-ea"/>
                <a:cs typeface="+mn-cs"/>
              </a:rPr>
              <a:t> </a:t>
            </a:r>
            <a:r>
              <a:rPr lang="et-EE" sz="1200" kern="1200" dirty="0" err="1">
                <a:solidFill>
                  <a:schemeClr val="tx1"/>
                </a:solidFill>
                <a:effectLst/>
                <a:latin typeface="+mn-lt"/>
                <a:ea typeface="+mn-ea"/>
                <a:cs typeface="+mn-cs"/>
              </a:rPr>
              <a:t>development</a:t>
            </a:r>
            <a:r>
              <a:rPr lang="et-EE" sz="1200" kern="1200" dirty="0">
                <a:solidFill>
                  <a:schemeClr val="tx1"/>
                </a:solidFill>
                <a:effectLst/>
                <a:latin typeface="+mn-lt"/>
                <a:ea typeface="+mn-ea"/>
                <a:cs typeface="+mn-cs"/>
              </a:rPr>
              <a:t> </a:t>
            </a:r>
            <a:r>
              <a:rPr lang="et-EE" sz="1200" kern="1200" dirty="0" err="1">
                <a:solidFill>
                  <a:schemeClr val="tx1"/>
                </a:solidFill>
                <a:effectLst/>
                <a:latin typeface="+mn-lt"/>
                <a:ea typeface="+mn-ea"/>
                <a:cs typeface="+mn-cs"/>
              </a:rPr>
              <a:t>cooperation</a:t>
            </a:r>
            <a:r>
              <a:rPr lang="et-EE" sz="1200" kern="1200" dirty="0">
                <a:solidFill>
                  <a:schemeClr val="tx1"/>
                </a:solidFill>
                <a:effectLst/>
                <a:latin typeface="+mn-lt"/>
                <a:ea typeface="+mn-ea"/>
                <a:cs typeface="+mn-cs"/>
              </a:rPr>
              <a:t> </a:t>
            </a:r>
            <a:r>
              <a:rPr lang="et-EE" sz="1200" kern="1200" dirty="0" err="1">
                <a:solidFill>
                  <a:schemeClr val="tx1"/>
                </a:solidFill>
                <a:effectLst/>
                <a:latin typeface="+mn-lt"/>
                <a:ea typeface="+mn-ea"/>
                <a:cs typeface="+mn-cs"/>
              </a:rPr>
              <a:t>promote</a:t>
            </a:r>
            <a:r>
              <a:rPr lang="et-EE" sz="1200" kern="1200" dirty="0">
                <a:solidFill>
                  <a:schemeClr val="tx1"/>
                </a:solidFill>
                <a:effectLst/>
                <a:latin typeface="+mn-lt"/>
                <a:ea typeface="+mn-ea"/>
                <a:cs typeface="+mn-cs"/>
              </a:rPr>
              <a:t> </a:t>
            </a:r>
            <a:r>
              <a:rPr lang="et-EE" sz="1200" kern="1200" dirty="0" err="1">
                <a:solidFill>
                  <a:schemeClr val="tx1"/>
                </a:solidFill>
                <a:effectLst/>
                <a:latin typeface="+mn-lt"/>
                <a:ea typeface="+mn-ea"/>
                <a:cs typeface="+mn-cs"/>
              </a:rPr>
              <a:t>partnerships</a:t>
            </a:r>
            <a:r>
              <a:rPr lang="et-EE" sz="1200" kern="1200" dirty="0">
                <a:solidFill>
                  <a:schemeClr val="tx1"/>
                </a:solidFill>
                <a:effectLst/>
                <a:latin typeface="+mn-lt"/>
                <a:ea typeface="+mn-ea"/>
                <a:cs typeface="+mn-cs"/>
              </a:rPr>
              <a:t> </a:t>
            </a:r>
            <a:r>
              <a:rPr lang="et-EE" sz="1200" kern="1200" dirty="0" err="1">
                <a:solidFill>
                  <a:schemeClr val="tx1"/>
                </a:solidFill>
                <a:effectLst/>
                <a:latin typeface="+mn-lt"/>
                <a:ea typeface="+mn-ea"/>
                <a:cs typeface="+mn-cs"/>
              </a:rPr>
              <a:t>between</a:t>
            </a:r>
            <a:r>
              <a:rPr lang="et-EE" sz="1200" kern="1200" dirty="0">
                <a:solidFill>
                  <a:schemeClr val="tx1"/>
                </a:solidFill>
                <a:effectLst/>
                <a:latin typeface="+mn-lt"/>
                <a:ea typeface="+mn-ea"/>
                <a:cs typeface="+mn-cs"/>
              </a:rPr>
              <a:t> </a:t>
            </a:r>
            <a:r>
              <a:rPr lang="et-EE" sz="1200" kern="1200" dirty="0" err="1">
                <a:solidFill>
                  <a:schemeClr val="tx1"/>
                </a:solidFill>
                <a:effectLst/>
                <a:latin typeface="+mn-lt"/>
                <a:ea typeface="+mn-ea"/>
                <a:cs typeface="+mn-cs"/>
              </a:rPr>
              <a:t>civil</a:t>
            </a:r>
            <a:r>
              <a:rPr lang="et-EE" sz="1200" kern="1200" dirty="0">
                <a:solidFill>
                  <a:schemeClr val="tx1"/>
                </a:solidFill>
                <a:effectLst/>
                <a:latin typeface="+mn-lt"/>
                <a:ea typeface="+mn-ea"/>
                <a:cs typeface="+mn-cs"/>
              </a:rPr>
              <a:t> </a:t>
            </a:r>
            <a:r>
              <a:rPr lang="et-EE" sz="1200" kern="1200" dirty="0" err="1">
                <a:solidFill>
                  <a:schemeClr val="tx1"/>
                </a:solidFill>
                <a:effectLst/>
                <a:latin typeface="+mn-lt"/>
                <a:ea typeface="+mn-ea"/>
                <a:cs typeface="+mn-cs"/>
              </a:rPr>
              <a:t>society</a:t>
            </a:r>
            <a:r>
              <a:rPr lang="et-EE" sz="1200" kern="1200" dirty="0">
                <a:solidFill>
                  <a:schemeClr val="tx1"/>
                </a:solidFill>
                <a:effectLst/>
                <a:latin typeface="+mn-lt"/>
                <a:ea typeface="+mn-ea"/>
                <a:cs typeface="+mn-cs"/>
              </a:rPr>
              <a:t> and </a:t>
            </a:r>
            <a:r>
              <a:rPr lang="et-EE" sz="1200" kern="1200" dirty="0" err="1">
                <a:solidFill>
                  <a:schemeClr val="tx1"/>
                </a:solidFill>
                <a:effectLst/>
                <a:latin typeface="+mn-lt"/>
                <a:ea typeface="+mn-ea"/>
                <a:cs typeface="+mn-cs"/>
              </a:rPr>
              <a:t>private</a:t>
            </a:r>
            <a:r>
              <a:rPr lang="et-EE" sz="1200" kern="1200" dirty="0">
                <a:solidFill>
                  <a:schemeClr val="tx1"/>
                </a:solidFill>
                <a:effectLst/>
                <a:latin typeface="+mn-lt"/>
                <a:ea typeface="+mn-ea"/>
                <a:cs typeface="+mn-cs"/>
              </a:rPr>
              <a:t> </a:t>
            </a:r>
            <a:r>
              <a:rPr lang="et-EE" sz="1200" kern="1200" dirty="0" err="1">
                <a:solidFill>
                  <a:schemeClr val="tx1"/>
                </a:solidFill>
                <a:effectLst/>
                <a:latin typeface="+mn-lt"/>
                <a:ea typeface="+mn-ea"/>
                <a:cs typeface="+mn-cs"/>
              </a:rPr>
              <a:t>actors</a:t>
            </a:r>
            <a:r>
              <a:rPr lang="et-EE" sz="1200"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t-EE" sz="1200" kern="1200" dirty="0" err="1">
                <a:solidFill>
                  <a:schemeClr val="tx1"/>
                </a:solidFill>
                <a:effectLst/>
                <a:latin typeface="+mn-lt"/>
                <a:ea typeface="+mn-ea"/>
                <a:cs typeface="+mn-cs"/>
              </a:rPr>
              <a:t>What</a:t>
            </a:r>
            <a:r>
              <a:rPr lang="et-EE" sz="1200" kern="1200" dirty="0">
                <a:solidFill>
                  <a:schemeClr val="tx1"/>
                </a:solidFill>
                <a:effectLst/>
                <a:latin typeface="+mn-lt"/>
                <a:ea typeface="+mn-ea"/>
                <a:cs typeface="+mn-cs"/>
              </a:rPr>
              <a:t> are </a:t>
            </a:r>
            <a:r>
              <a:rPr lang="et-EE" sz="1200" kern="1200" dirty="0" err="1">
                <a:solidFill>
                  <a:schemeClr val="tx1"/>
                </a:solidFill>
                <a:effectLst/>
                <a:latin typeface="+mn-lt"/>
                <a:ea typeface="+mn-ea"/>
                <a:cs typeface="+mn-cs"/>
              </a:rPr>
              <a:t>the</a:t>
            </a:r>
            <a:r>
              <a:rPr lang="et-EE" sz="1200" kern="1200" dirty="0">
                <a:solidFill>
                  <a:schemeClr val="tx1"/>
                </a:solidFill>
                <a:effectLst/>
                <a:latin typeface="+mn-lt"/>
                <a:ea typeface="+mn-ea"/>
                <a:cs typeface="+mn-cs"/>
              </a:rPr>
              <a:t> </a:t>
            </a:r>
            <a:r>
              <a:rPr lang="et-EE" sz="1200" kern="1200" dirty="0" err="1">
                <a:solidFill>
                  <a:schemeClr val="tx1"/>
                </a:solidFill>
                <a:effectLst/>
                <a:latin typeface="+mn-lt"/>
                <a:ea typeface="+mn-ea"/>
                <a:cs typeface="+mn-cs"/>
              </a:rPr>
              <a:t>expectations</a:t>
            </a:r>
            <a:r>
              <a:rPr lang="et-EE" sz="1200" kern="1200" dirty="0">
                <a:solidFill>
                  <a:schemeClr val="tx1"/>
                </a:solidFill>
                <a:effectLst/>
                <a:latin typeface="+mn-lt"/>
                <a:ea typeface="+mn-ea"/>
                <a:cs typeface="+mn-cs"/>
              </a:rPr>
              <a:t> and </a:t>
            </a:r>
            <a:r>
              <a:rPr lang="et-EE" sz="1200" kern="1200" dirty="0" err="1">
                <a:solidFill>
                  <a:schemeClr val="tx1"/>
                </a:solidFill>
                <a:effectLst/>
                <a:latin typeface="+mn-lt"/>
                <a:ea typeface="+mn-ea"/>
                <a:cs typeface="+mn-cs"/>
              </a:rPr>
              <a:t>opportunities</a:t>
            </a:r>
            <a:r>
              <a:rPr lang="et-EE" sz="1200" kern="1200" dirty="0">
                <a:solidFill>
                  <a:schemeClr val="tx1"/>
                </a:solidFill>
                <a:effectLst/>
                <a:latin typeface="+mn-lt"/>
                <a:ea typeface="+mn-ea"/>
                <a:cs typeface="+mn-cs"/>
              </a:rPr>
              <a:t> of </a:t>
            </a:r>
            <a:r>
              <a:rPr lang="et-EE" sz="1200" kern="1200" dirty="0" err="1">
                <a:solidFill>
                  <a:schemeClr val="tx1"/>
                </a:solidFill>
                <a:effectLst/>
                <a:latin typeface="+mn-lt"/>
                <a:ea typeface="+mn-ea"/>
                <a:cs typeface="+mn-cs"/>
              </a:rPr>
              <a:t>the</a:t>
            </a:r>
            <a:r>
              <a:rPr lang="et-EE" sz="1200" kern="1200" dirty="0">
                <a:solidFill>
                  <a:schemeClr val="tx1"/>
                </a:solidFill>
                <a:effectLst/>
                <a:latin typeface="+mn-lt"/>
                <a:ea typeface="+mn-ea"/>
                <a:cs typeface="+mn-cs"/>
              </a:rPr>
              <a:t> Estonian </a:t>
            </a:r>
            <a:r>
              <a:rPr lang="et-EE" sz="1200" kern="1200" dirty="0" err="1">
                <a:solidFill>
                  <a:schemeClr val="tx1"/>
                </a:solidFill>
                <a:effectLst/>
                <a:latin typeface="+mn-lt"/>
                <a:ea typeface="+mn-ea"/>
                <a:cs typeface="+mn-cs"/>
              </a:rPr>
              <a:t>private</a:t>
            </a:r>
            <a:r>
              <a:rPr lang="et-EE" sz="1200" kern="1200" dirty="0">
                <a:solidFill>
                  <a:schemeClr val="tx1"/>
                </a:solidFill>
                <a:effectLst/>
                <a:latin typeface="+mn-lt"/>
                <a:ea typeface="+mn-ea"/>
                <a:cs typeface="+mn-cs"/>
              </a:rPr>
              <a:t> </a:t>
            </a:r>
            <a:r>
              <a:rPr lang="et-EE" sz="1200" kern="1200" dirty="0" err="1">
                <a:solidFill>
                  <a:schemeClr val="tx1"/>
                </a:solidFill>
                <a:effectLst/>
                <a:latin typeface="+mn-lt"/>
                <a:ea typeface="+mn-ea"/>
                <a:cs typeface="+mn-cs"/>
              </a:rPr>
              <a:t>sector</a:t>
            </a:r>
            <a:r>
              <a:rPr lang="et-EE" sz="1200" kern="1200" dirty="0">
                <a:solidFill>
                  <a:schemeClr val="tx1"/>
                </a:solidFill>
                <a:effectLst/>
                <a:latin typeface="+mn-lt"/>
                <a:ea typeface="+mn-ea"/>
                <a:cs typeface="+mn-cs"/>
              </a:rPr>
              <a:t> to </a:t>
            </a:r>
            <a:r>
              <a:rPr lang="et-EE" sz="1200" kern="1200" dirty="0" err="1">
                <a:solidFill>
                  <a:schemeClr val="tx1"/>
                </a:solidFill>
                <a:effectLst/>
                <a:latin typeface="+mn-lt"/>
                <a:ea typeface="+mn-ea"/>
                <a:cs typeface="+mn-cs"/>
              </a:rPr>
              <a:t>engage</a:t>
            </a:r>
            <a:r>
              <a:rPr lang="et-EE" sz="1200" kern="1200" dirty="0">
                <a:solidFill>
                  <a:schemeClr val="tx1"/>
                </a:solidFill>
                <a:effectLst/>
                <a:latin typeface="+mn-lt"/>
                <a:ea typeface="+mn-ea"/>
                <a:cs typeface="+mn-cs"/>
              </a:rPr>
              <a:t> in </a:t>
            </a:r>
            <a:r>
              <a:rPr lang="et-EE" sz="1200" kern="1200" dirty="0" err="1">
                <a:solidFill>
                  <a:schemeClr val="tx1"/>
                </a:solidFill>
                <a:effectLst/>
                <a:latin typeface="+mn-lt"/>
                <a:ea typeface="+mn-ea"/>
                <a:cs typeface="+mn-cs"/>
              </a:rPr>
              <a:t>development</a:t>
            </a:r>
            <a:r>
              <a:rPr lang="et-EE" sz="1200" kern="1200" dirty="0">
                <a:solidFill>
                  <a:schemeClr val="tx1"/>
                </a:solidFill>
                <a:effectLst/>
                <a:latin typeface="+mn-lt"/>
                <a:ea typeface="+mn-ea"/>
                <a:cs typeface="+mn-cs"/>
              </a:rPr>
              <a:t> </a:t>
            </a:r>
            <a:r>
              <a:rPr lang="et-EE" sz="1200" kern="1200" dirty="0" err="1">
                <a:solidFill>
                  <a:schemeClr val="tx1"/>
                </a:solidFill>
                <a:effectLst/>
                <a:latin typeface="+mn-lt"/>
                <a:ea typeface="+mn-ea"/>
                <a:cs typeface="+mn-cs"/>
              </a:rPr>
              <a:t>cooperation</a:t>
            </a:r>
            <a:r>
              <a:rPr lang="et-EE" sz="1200" kern="1200" dirty="0">
                <a:solidFill>
                  <a:schemeClr val="tx1"/>
                </a:solidFill>
                <a:effectLst/>
                <a:latin typeface="+mn-lt"/>
                <a:ea typeface="+mn-ea"/>
                <a:cs typeface="+mn-cs"/>
              </a:rPr>
              <a:t> </a:t>
            </a:r>
            <a:r>
              <a:rPr lang="et-EE" sz="1200" kern="1200" dirty="0" err="1">
                <a:solidFill>
                  <a:schemeClr val="tx1"/>
                </a:solidFill>
                <a:effectLst/>
                <a:latin typeface="+mn-lt"/>
                <a:ea typeface="+mn-ea"/>
                <a:cs typeface="+mn-cs"/>
              </a:rPr>
              <a:t>activities</a:t>
            </a:r>
            <a:r>
              <a:rPr lang="et-EE" sz="1200" kern="1200" dirty="0">
                <a:solidFill>
                  <a:schemeClr val="tx1"/>
                </a:solidFill>
                <a:effectLst/>
                <a:latin typeface="+mn-lt"/>
                <a:ea typeface="+mn-ea"/>
                <a:cs typeface="+mn-cs"/>
              </a:rPr>
              <a:t>?</a:t>
            </a:r>
            <a:endParaRPr lang="en-GB" sz="1200" kern="1200" dirty="0">
              <a:solidFill>
                <a:schemeClr val="tx1"/>
              </a:solidFill>
              <a:effectLst/>
              <a:latin typeface="+mn-lt"/>
              <a:ea typeface="+mn-ea"/>
              <a:cs typeface="+mn-cs"/>
            </a:endParaRPr>
          </a:p>
          <a:p>
            <a:pPr algn="just">
              <a:spcAft>
                <a:spcPts val="0"/>
              </a:spcAft>
              <a:tabLst>
                <a:tab pos="539750" algn="l"/>
                <a:tab pos="756285" algn="l"/>
                <a:tab pos="972185" algn="l"/>
              </a:tabLst>
            </a:pPr>
            <a:endParaRPr lang="en-GB" sz="1800" b="1" dirty="0">
              <a:solidFill>
                <a:schemeClr val="accent1">
                  <a:lumMod val="75000"/>
                </a:schemeClr>
              </a:solidFill>
              <a:latin typeface="Calibri" panose="020F0502020204030204" pitchFamily="34" charset="0"/>
              <a:ea typeface="Times New Roman" panose="02020603050405020304" pitchFamily="18" charset="0"/>
            </a:endParaRPr>
          </a:p>
          <a:p>
            <a:pPr algn="just">
              <a:spcAft>
                <a:spcPts val="0"/>
              </a:spcAft>
              <a:tabLst>
                <a:tab pos="539750" algn="l"/>
                <a:tab pos="756285" algn="l"/>
                <a:tab pos="972185" algn="l"/>
              </a:tabLst>
            </a:pPr>
            <a:endParaRPr lang="en-GB" sz="1800" b="1" dirty="0">
              <a:solidFill>
                <a:schemeClr val="accent1">
                  <a:lumMod val="75000"/>
                </a:schemeClr>
              </a:solidFill>
              <a:latin typeface="Calibri" panose="020F0502020204030204" pitchFamily="34" charset="0"/>
              <a:ea typeface="Times New Roman" panose="02020603050405020304" pitchFamily="18" charset="0"/>
            </a:endParaRPr>
          </a:p>
          <a:p>
            <a:pPr algn="just">
              <a:spcAft>
                <a:spcPts val="0"/>
              </a:spcAft>
              <a:tabLst>
                <a:tab pos="539750" algn="l"/>
                <a:tab pos="756285" algn="l"/>
                <a:tab pos="972185" algn="l"/>
              </a:tabLst>
            </a:pPr>
            <a:endParaRPr lang="en-GB" sz="1800" b="1" dirty="0">
              <a:solidFill>
                <a:schemeClr val="accent1">
                  <a:lumMod val="75000"/>
                </a:schemeClr>
              </a:solidFill>
              <a:latin typeface="Calibri" panose="020F0502020204030204" pitchFamily="34" charset="0"/>
              <a:ea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A80002-859A-49BD-8641-74EDAE6AE3C1}"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502411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https://www.enterprise-development.org/wp-content/uploads/StrategiesStateoftheArt.pdf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A80002-859A-49BD-8641-74EDAE6AE3C1}"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0018613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tx2"/>
        </a:solidFill>
        <a:effectLst/>
      </p:bgPr>
    </p:bg>
    <p:spTree>
      <p:nvGrpSpPr>
        <p:cNvPr id="1" name=""/>
        <p:cNvGrpSpPr/>
        <p:nvPr/>
      </p:nvGrpSpPr>
      <p:grpSpPr>
        <a:xfrm>
          <a:off x="0" y="0"/>
          <a:ext cx="0" cy="0"/>
          <a:chOff x="0" y="0"/>
          <a:chExt cx="0" cy="0"/>
        </a:xfrm>
      </p:grpSpPr>
      <p:pic>
        <p:nvPicPr>
          <p:cNvPr id="38" name="Imag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88000" y="2628509"/>
            <a:ext cx="3504000" cy="4229631"/>
          </a:xfrm>
          <a:prstGeom prst="rect">
            <a:avLst/>
          </a:prstGeom>
        </p:spPr>
      </p:pic>
      <p:pic>
        <p:nvPicPr>
          <p:cNvPr id="36" name="Imag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0800000">
            <a:off x="0" y="509"/>
            <a:ext cx="3504000" cy="4229631"/>
          </a:xfrm>
          <a:prstGeom prst="rect">
            <a:avLst/>
          </a:prstGeom>
        </p:spPr>
      </p:pic>
      <p:sp>
        <p:nvSpPr>
          <p:cNvPr id="8" name="Title 7"/>
          <p:cNvSpPr>
            <a:spLocks noGrp="1"/>
          </p:cNvSpPr>
          <p:nvPr>
            <p:ph type="ctrTitle" hasCustomPrompt="1"/>
          </p:nvPr>
        </p:nvSpPr>
        <p:spPr>
          <a:xfrm>
            <a:off x="1824000" y="2480400"/>
            <a:ext cx="8400000" cy="1267200"/>
          </a:xfrm>
          <a:prstGeom prst="rect">
            <a:avLst/>
          </a:prstGeom>
        </p:spPr>
        <p:txBody>
          <a:bodyPr lIns="90000" rIns="90000" anchor="b">
            <a:spAutoFit/>
          </a:bodyPr>
          <a:lstStyle>
            <a:lvl1pPr>
              <a:lnSpc>
                <a:spcPts val="4500"/>
              </a:lnSpc>
              <a:defRPr sz="4500" cap="all" baseline="0">
                <a:solidFill>
                  <a:schemeClr val="bg1"/>
                </a:solidFill>
              </a:defRPr>
            </a:lvl1pPr>
          </a:lstStyle>
          <a:p>
            <a:r>
              <a:rPr kumimoji="0" lang="en-US" dirty="0"/>
              <a:t>Click to edit Presentation title</a:t>
            </a:r>
          </a:p>
        </p:txBody>
      </p:sp>
      <p:sp>
        <p:nvSpPr>
          <p:cNvPr id="9" name="Subtitle 8"/>
          <p:cNvSpPr>
            <a:spLocks noGrp="1"/>
          </p:cNvSpPr>
          <p:nvPr>
            <p:ph type="subTitle" idx="1" hasCustomPrompt="1"/>
          </p:nvPr>
        </p:nvSpPr>
        <p:spPr>
          <a:xfrm>
            <a:off x="1824000" y="3805200"/>
            <a:ext cx="8400000" cy="352800"/>
          </a:xfrm>
        </p:spPr>
        <p:txBody>
          <a:bodyPr lIns="90000" rIns="90000">
            <a:spAutoFit/>
          </a:bodyPr>
          <a:lstStyle>
            <a:lvl1pPr marL="0" indent="0" algn="l">
              <a:lnSpc>
                <a:spcPts val="2000"/>
              </a:lnSpc>
              <a:spcBef>
                <a:spcPts val="0"/>
              </a:spcBef>
              <a:buNone/>
              <a:defRPr sz="1800" baseline="0">
                <a:solidFill>
                  <a:schemeClr val="bg1"/>
                </a:solidFill>
                <a:latin typeface="+mj-l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dirty="0"/>
              <a:t>Click to </a:t>
            </a:r>
            <a:r>
              <a:rPr kumimoji="0" lang="fr-FR" dirty="0" err="1"/>
              <a:t>edit</a:t>
            </a:r>
            <a:r>
              <a:rPr kumimoji="0" lang="fr-FR" dirty="0"/>
              <a:t> </a:t>
            </a:r>
            <a:r>
              <a:rPr kumimoji="0" lang="fr-FR" dirty="0" err="1"/>
              <a:t>Subtitle</a:t>
            </a:r>
            <a:endParaRPr kumimoji="0" lang="en-US" dirty="0"/>
          </a:p>
        </p:txBody>
      </p:sp>
      <p:pic>
        <p:nvPicPr>
          <p:cNvPr id="37" name="Image 11"/>
          <p:cNvPicPr>
            <a:picLocks noChangeAspect="1"/>
          </p:cNvPicPr>
          <p:nvPr/>
        </p:nvPicPr>
        <p:blipFill>
          <a:blip r:embed="rId3" cstate="print"/>
          <a:stretch>
            <a:fillRect/>
          </a:stretch>
        </p:blipFill>
        <p:spPr>
          <a:xfrm>
            <a:off x="681601" y="432000"/>
            <a:ext cx="923076" cy="1440000"/>
          </a:xfrm>
          <a:prstGeom prst="rect">
            <a:avLst/>
          </a:prstGeom>
        </p:spPr>
      </p:pic>
      <p:sp>
        <p:nvSpPr>
          <p:cNvPr id="12" name="Date Placeholder 3"/>
          <p:cNvSpPr>
            <a:spLocks noGrp="1"/>
          </p:cNvSpPr>
          <p:nvPr>
            <p:ph type="dt" sz="half" idx="2"/>
          </p:nvPr>
        </p:nvSpPr>
        <p:spPr>
          <a:xfrm>
            <a:off x="537600" y="6411600"/>
            <a:ext cx="1200000" cy="244800"/>
          </a:xfrm>
          <a:prstGeom prst="rect">
            <a:avLst/>
          </a:prstGeom>
        </p:spPr>
        <p:txBody>
          <a:bodyPr vert="horz" lIns="91440" tIns="45720" rIns="91440" bIns="45720" rtlCol="0" anchor="t" anchorCtr="0"/>
          <a:lstStyle>
            <a:lvl1pPr algn="l">
              <a:defRPr sz="1000" baseline="0">
                <a:solidFill>
                  <a:schemeClr val="bg1"/>
                </a:solidFill>
                <a:latin typeface="Arial"/>
              </a:defRPr>
            </a:lvl1pPr>
          </a:lstStyle>
          <a:p>
            <a:fld id="{F89A2BCC-667C-46FD-9FC5-E12FFA1122FE}" type="datetimeFigureOut">
              <a:rPr lang="en-GB" smtClean="0"/>
              <a:t>20/11/2022</a:t>
            </a:fld>
            <a:endParaRPr lang="en-GB"/>
          </a:p>
        </p:txBody>
      </p:sp>
      <p:sp>
        <p:nvSpPr>
          <p:cNvPr id="13" name="Footer Placeholder 4"/>
          <p:cNvSpPr>
            <a:spLocks noGrp="1"/>
          </p:cNvSpPr>
          <p:nvPr>
            <p:ph type="ftr" sz="quarter" idx="3"/>
          </p:nvPr>
        </p:nvSpPr>
        <p:spPr>
          <a:xfrm>
            <a:off x="1824000" y="6411600"/>
            <a:ext cx="6240000" cy="244800"/>
          </a:xfrm>
          <a:prstGeom prst="rect">
            <a:avLst/>
          </a:prstGeom>
        </p:spPr>
        <p:txBody>
          <a:bodyPr vert="horz" lIns="91440" tIns="45720" rIns="91440" bIns="45720" rtlCol="0" anchor="t" anchorCtr="0"/>
          <a:lstStyle>
            <a:lvl1pPr algn="l">
              <a:defRPr sz="1000" kern="1200" baseline="0">
                <a:solidFill>
                  <a:schemeClr val="bg1"/>
                </a:solidFill>
                <a:latin typeface="Arial"/>
              </a:defRPr>
            </a:lvl1pPr>
          </a:lstStyle>
          <a:p>
            <a:endParaRPr lang="en-GB"/>
          </a:p>
        </p:txBody>
      </p:sp>
      <p:pic>
        <p:nvPicPr>
          <p:cNvPr id="10" name="Imag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52000" y="6055201"/>
            <a:ext cx="2323200" cy="578821"/>
          </a:xfrm>
          <a:prstGeom prst="rect">
            <a:avLst/>
          </a:prstGeom>
        </p:spPr>
      </p:pic>
    </p:spTree>
    <p:extLst>
      <p:ext uri="{BB962C8B-B14F-4D97-AF65-F5344CB8AC3E}">
        <p14:creationId xmlns:p14="http://schemas.microsoft.com/office/powerpoint/2010/main" val="34724779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Titre et contenu">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p:txBody>
          <a:bodyPr/>
          <a:lstStyle>
            <a:lvl1pPr eaLnBrk="1" latinLnBrk="0" hangingPunct="1">
              <a:defRPr/>
            </a:lvl1pPr>
            <a:lvl2pPr eaLnBrk="1" latinLnBrk="0" hangingPunct="1">
              <a:defRPr/>
            </a:lvl2pPr>
            <a:lvl3pPr eaLnBrk="1" latinLnBrk="0" hangingPunct="1">
              <a:defRPr/>
            </a:lvl3pPr>
            <a:lvl4pPr eaLnBrk="1" latinLnBrk="0" hangingPunct="1">
              <a:defRPr/>
            </a:lvl4pPr>
            <a:lvl5pPr eaLnBrk="1" latinLnBrk="0" hangingPunct="1">
              <a:defRPr/>
            </a:lvl5pPr>
          </a:lstStyle>
          <a:p>
            <a:pPr lvl="0" eaLnBrk="1" latinLnBrk="0" hangingPunct="1"/>
            <a:r>
              <a:rPr lang="fr-FR" dirty="0"/>
              <a:t>Cliquez pour modifier les styles du texte du masque</a:t>
            </a:r>
            <a:endParaRPr lang="en-US" dirty="0"/>
          </a:p>
          <a:p>
            <a:pPr lvl="1" eaLnBrk="1" latinLnBrk="0" hangingPunct="1"/>
            <a:r>
              <a:rPr lang="en-US" dirty="0" err="1"/>
              <a:t>Deuxième</a:t>
            </a:r>
            <a:r>
              <a:rPr lang="en-US" dirty="0"/>
              <a:t> </a:t>
            </a:r>
            <a:r>
              <a:rPr lang="en-US" dirty="0" err="1"/>
              <a:t>niveau</a:t>
            </a:r>
            <a:endParaRPr lang="en-US" dirty="0"/>
          </a:p>
          <a:p>
            <a:pPr lvl="2" eaLnBrk="1" latinLnBrk="0" hangingPunct="1"/>
            <a:r>
              <a:rPr lang="en-US" dirty="0" err="1"/>
              <a:t>Troisième</a:t>
            </a:r>
            <a:r>
              <a:rPr lang="en-US" dirty="0"/>
              <a:t> </a:t>
            </a:r>
            <a:r>
              <a:rPr lang="en-US" dirty="0" err="1"/>
              <a:t>niveau</a:t>
            </a:r>
            <a:endParaRPr lang="en-US" dirty="0"/>
          </a:p>
          <a:p>
            <a:pPr lvl="3" eaLnBrk="1" latinLnBrk="0" hangingPunct="1"/>
            <a:r>
              <a:rPr lang="en-US" dirty="0" err="1"/>
              <a:t>Quatrième</a:t>
            </a:r>
            <a:r>
              <a:rPr lang="en-US" dirty="0"/>
              <a:t> </a:t>
            </a:r>
            <a:r>
              <a:rPr lang="en-US" dirty="0" err="1"/>
              <a:t>niveau</a:t>
            </a:r>
            <a:endParaRPr lang="en-US" dirty="0"/>
          </a:p>
          <a:p>
            <a:pPr lvl="4" eaLnBrk="1" latinLnBrk="0" hangingPunct="1"/>
            <a:r>
              <a:rPr lang="en-US" dirty="0" err="1"/>
              <a:t>Cinquième</a:t>
            </a:r>
            <a:r>
              <a:rPr lang="en-US" dirty="0"/>
              <a:t> </a:t>
            </a:r>
            <a:r>
              <a:rPr lang="en-US" dirty="0" err="1"/>
              <a:t>niveau</a:t>
            </a:r>
            <a:endParaRPr kumimoji="0" lang="en-US" dirty="0"/>
          </a:p>
        </p:txBody>
      </p:sp>
      <p:sp>
        <p:nvSpPr>
          <p:cNvPr id="8" name="Date Placeholder 3"/>
          <p:cNvSpPr>
            <a:spLocks noGrp="1"/>
          </p:cNvSpPr>
          <p:nvPr>
            <p:ph type="dt" sz="half" idx="2"/>
          </p:nvPr>
        </p:nvSpPr>
        <p:spPr>
          <a:xfrm>
            <a:off x="537600" y="6411600"/>
            <a:ext cx="1200000" cy="244800"/>
          </a:xfrm>
          <a:prstGeom prst="rect">
            <a:avLst/>
          </a:prstGeom>
        </p:spPr>
        <p:txBody>
          <a:bodyPr vert="horz" lIns="91440" tIns="45720" rIns="91440" bIns="45720" rtlCol="0" anchor="t" anchorCtr="0"/>
          <a:lstStyle>
            <a:lvl1pPr algn="l">
              <a:defRPr sz="1000" baseline="0">
                <a:solidFill>
                  <a:srgbClr val="727272"/>
                </a:solidFill>
                <a:latin typeface="Arial"/>
              </a:defRPr>
            </a:lvl1pPr>
          </a:lstStyle>
          <a:p>
            <a:fld id="{C9930719-0B32-4F47-A22A-026FDAB071AB}" type="datetimeFigureOut">
              <a:rPr lang="en-GB" smtClean="0"/>
              <a:t>20/11/2022</a:t>
            </a:fld>
            <a:endParaRPr lang="en-GB"/>
          </a:p>
        </p:txBody>
      </p:sp>
      <p:sp>
        <p:nvSpPr>
          <p:cNvPr id="9" name="Footer Placeholder 4"/>
          <p:cNvSpPr>
            <a:spLocks noGrp="1"/>
          </p:cNvSpPr>
          <p:nvPr>
            <p:ph type="ftr" sz="quarter" idx="3"/>
          </p:nvPr>
        </p:nvSpPr>
        <p:spPr>
          <a:xfrm>
            <a:off x="1824000" y="6411600"/>
            <a:ext cx="6240000" cy="244800"/>
          </a:xfrm>
          <a:prstGeom prst="rect">
            <a:avLst/>
          </a:prstGeom>
        </p:spPr>
        <p:txBody>
          <a:bodyPr vert="horz" lIns="91440" tIns="45720" rIns="91440" bIns="45720" rtlCol="0" anchor="t" anchorCtr="0"/>
          <a:lstStyle>
            <a:lvl1pPr algn="l">
              <a:defRPr sz="1000" kern="1200" baseline="0">
                <a:solidFill>
                  <a:srgbClr val="727272"/>
                </a:solidFill>
                <a:latin typeface="Arial"/>
              </a:defRPr>
            </a:lvl1pPr>
          </a:lstStyle>
          <a:p>
            <a:endParaRPr lang="en-GB"/>
          </a:p>
        </p:txBody>
      </p:sp>
      <p:sp>
        <p:nvSpPr>
          <p:cNvPr id="10" name="Slide Number Placeholder 5"/>
          <p:cNvSpPr>
            <a:spLocks noGrp="1"/>
          </p:cNvSpPr>
          <p:nvPr>
            <p:ph type="sldNum" sz="quarter" idx="4"/>
          </p:nvPr>
        </p:nvSpPr>
        <p:spPr>
          <a:xfrm>
            <a:off x="11520000" y="6411600"/>
            <a:ext cx="456000" cy="244800"/>
          </a:xfrm>
          <a:prstGeom prst="rect">
            <a:avLst/>
          </a:prstGeom>
        </p:spPr>
        <p:txBody>
          <a:bodyPr vert="horz" wrap="none" lIns="91440" tIns="45720" rIns="91440" bIns="45720" rtlCol="0" anchor="t" anchorCtr="0"/>
          <a:lstStyle>
            <a:lvl1pPr algn="r">
              <a:defRPr sz="1000" baseline="0">
                <a:solidFill>
                  <a:schemeClr val="bg1"/>
                </a:solidFill>
                <a:latin typeface="Arial"/>
              </a:defRPr>
            </a:lvl1pPr>
          </a:lstStyle>
          <a:p>
            <a:fld id="{1285A303-40B4-42D5-8DE8-FDDDEEBE1714}" type="slidenum">
              <a:rPr lang="en-GB" smtClean="0"/>
              <a:t>‹nº›</a:t>
            </a:fld>
            <a:endParaRPr lang="en-GB"/>
          </a:p>
        </p:txBody>
      </p:sp>
      <p:sp>
        <p:nvSpPr>
          <p:cNvPr id="11" name="Title Placeholder 1"/>
          <p:cNvSpPr>
            <a:spLocks noGrp="1"/>
          </p:cNvSpPr>
          <p:nvPr>
            <p:ph type="title" hasCustomPrompt="1"/>
          </p:nvPr>
        </p:nvSpPr>
        <p:spPr>
          <a:xfrm>
            <a:off x="1440000" y="237600"/>
            <a:ext cx="9888000" cy="1022400"/>
          </a:xfrm>
          <a:prstGeom prst="rect">
            <a:avLst/>
          </a:prstGeom>
        </p:spPr>
        <p:txBody>
          <a:bodyPr vert="horz" lIns="91440" tIns="45720" rIns="91440" bIns="45720" rtlCol="0" anchor="ctr">
            <a:noAutofit/>
          </a:bodyPr>
          <a:lstStyle/>
          <a:p>
            <a:r>
              <a:rPr lang="fr-FR" dirty="0"/>
              <a:t>Cliquez pour modifier le titre</a:t>
            </a:r>
            <a:br>
              <a:rPr lang="fr-FR" dirty="0"/>
            </a:br>
            <a:r>
              <a:rPr lang="fr-FR" dirty="0"/>
              <a:t>Le titre peut-être étendu sur deux lignes</a:t>
            </a:r>
            <a:endParaRPr lang="en-US" dirty="0"/>
          </a:p>
        </p:txBody>
      </p:sp>
    </p:spTree>
    <p:extLst>
      <p:ext uri="{BB962C8B-B14F-4D97-AF65-F5344CB8AC3E}">
        <p14:creationId xmlns:p14="http://schemas.microsoft.com/office/powerpoint/2010/main" val="4991458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4165600" y="6356351"/>
            <a:ext cx="3860800" cy="365125"/>
          </a:xfrm>
          <a:prstGeom prst="rect">
            <a:avLst/>
          </a:prstGeom>
        </p:spPr>
        <p:txBody>
          <a:bodyPr/>
          <a:lstStyle/>
          <a:p>
            <a:pPr defTabSz="457200" fontAlgn="base">
              <a:spcBef>
                <a:spcPct val="0"/>
              </a:spcBef>
              <a:spcAft>
                <a:spcPct val="0"/>
              </a:spcAft>
            </a:pPr>
            <a:endParaRPr lang="en-GB">
              <a:solidFill>
                <a:prstClr val="black"/>
              </a:solidFill>
              <a:latin typeface="Arial" charset="0"/>
              <a:ea typeface="MS PGothic" pitchFamily="34" charset="-128"/>
              <a:cs typeface="Arial" charset="0"/>
            </a:endParaRPr>
          </a:p>
        </p:txBody>
      </p:sp>
      <p:sp>
        <p:nvSpPr>
          <p:cNvPr id="4" name="Slide Number Placeholder 3"/>
          <p:cNvSpPr>
            <a:spLocks noGrp="1"/>
          </p:cNvSpPr>
          <p:nvPr>
            <p:ph type="sldNum" sz="quarter" idx="12"/>
          </p:nvPr>
        </p:nvSpPr>
        <p:spPr>
          <a:xfrm>
            <a:off x="8737600" y="6356351"/>
            <a:ext cx="2844800" cy="365125"/>
          </a:xfrm>
          <a:prstGeom prst="rect">
            <a:avLst/>
          </a:prstGeom>
        </p:spPr>
        <p:txBody>
          <a:bodyPr/>
          <a:lstStyle/>
          <a:p>
            <a:pPr defTabSz="457200" fontAlgn="base">
              <a:spcBef>
                <a:spcPct val="0"/>
              </a:spcBef>
              <a:spcAft>
                <a:spcPct val="0"/>
              </a:spcAft>
            </a:pPr>
            <a:fld id="{977BDE49-293C-4982-8B1A-FCADA6C440C1}" type="slidenum">
              <a:rPr lang="en-GB" smtClean="0">
                <a:solidFill>
                  <a:prstClr val="black"/>
                </a:solidFill>
                <a:latin typeface="Arial" charset="0"/>
                <a:ea typeface="MS PGothic" pitchFamily="34" charset="-128"/>
                <a:cs typeface="Arial" charset="0"/>
              </a:rPr>
              <a:pPr defTabSz="457200" fontAlgn="base">
                <a:spcBef>
                  <a:spcPct val="0"/>
                </a:spcBef>
                <a:spcAft>
                  <a:spcPct val="0"/>
                </a:spcAft>
              </a:pPr>
              <a:t>‹nº›</a:t>
            </a:fld>
            <a:endParaRPr lang="en-GB">
              <a:solidFill>
                <a:prstClr val="black"/>
              </a:solidFill>
              <a:latin typeface="Arial" charset="0"/>
              <a:ea typeface="MS PGothic" pitchFamily="34" charset="-128"/>
              <a:cs typeface="Arial" charset="0"/>
            </a:endParaRPr>
          </a:p>
        </p:txBody>
      </p:sp>
    </p:spTree>
    <p:extLst>
      <p:ext uri="{BB962C8B-B14F-4D97-AF65-F5344CB8AC3E}">
        <p14:creationId xmlns:p14="http://schemas.microsoft.com/office/powerpoint/2010/main" val="36196201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54660" y="237600"/>
            <a:ext cx="9888000" cy="1022400"/>
          </a:xfrm>
        </p:spPr>
        <p:txBody>
          <a:bodyPr/>
          <a:lstStyle>
            <a:lvl1pPr>
              <a:defRPr>
                <a:solidFill>
                  <a:srgbClr val="009999"/>
                </a:solidFill>
              </a:defRPr>
            </a:lvl1pPr>
          </a:lstStyle>
          <a:p>
            <a:r>
              <a:rPr lang="en-US" dirty="0"/>
              <a:t>Click to edit Master title style</a:t>
            </a:r>
            <a:endParaRPr lang="en-GB" dirty="0"/>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lvl1pPr>
              <a:defRPr/>
            </a:lvl1pPr>
          </a:lstStyle>
          <a:p>
            <a:pPr>
              <a:defRPr/>
            </a:pPr>
            <a:fld id="{447DD54F-BBAD-46FD-A834-2A10C819CBA4}" type="datetime1">
              <a:rPr lang="fr-FR" smtClean="0"/>
              <a:t>20/11/2022</a:t>
            </a:fld>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097B579C-00F2-4482-AD98-D7FBEA3CD9C2}" type="slidenum">
              <a:rPr lang="en-US" altLang="en-US"/>
              <a:pPr>
                <a:defRPr/>
              </a:pPr>
              <a:t>‹nº›</a:t>
            </a:fld>
            <a:endParaRPr lang="en-US" altLang="en-US" dirty="0"/>
          </a:p>
        </p:txBody>
      </p:sp>
    </p:spTree>
    <p:extLst>
      <p:ext uri="{BB962C8B-B14F-4D97-AF65-F5344CB8AC3E}">
        <p14:creationId xmlns:p14="http://schemas.microsoft.com/office/powerpoint/2010/main" val="5666914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eaLnBrk="1" latinLnBrk="0" hangingPunct="1">
              <a:defRPr/>
            </a:lvl1pPr>
            <a:lvl2pPr eaLnBrk="1" latinLnBrk="0" hangingPunct="1">
              <a:defRPr/>
            </a:lvl2pPr>
            <a:lvl3pPr eaLnBrk="1" latinLnBrk="0" hangingPunct="1">
              <a:defRPr/>
            </a:lvl3pPr>
            <a:lvl4pPr eaLnBrk="1" latinLnBrk="0" hangingPunct="1">
              <a:defRPr/>
            </a:lvl4pPr>
            <a:lvl5pPr eaLnBrk="1" latinLnBrk="0" hangingPunct="1">
              <a:defRPr/>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8" name="Date Placeholder 3"/>
          <p:cNvSpPr>
            <a:spLocks noGrp="1"/>
          </p:cNvSpPr>
          <p:nvPr>
            <p:ph type="dt" sz="half" idx="2"/>
          </p:nvPr>
        </p:nvSpPr>
        <p:spPr>
          <a:xfrm>
            <a:off x="537600" y="6411600"/>
            <a:ext cx="1200000" cy="244800"/>
          </a:xfrm>
          <a:prstGeom prst="rect">
            <a:avLst/>
          </a:prstGeom>
        </p:spPr>
        <p:txBody>
          <a:bodyPr vert="horz" lIns="91440" tIns="45720" rIns="91440" bIns="45720" rtlCol="0" anchor="t" anchorCtr="0"/>
          <a:lstStyle>
            <a:lvl1pPr algn="l">
              <a:defRPr sz="1000" baseline="0">
                <a:solidFill>
                  <a:srgbClr val="727272"/>
                </a:solidFill>
                <a:latin typeface="Arial"/>
              </a:defRPr>
            </a:lvl1pPr>
          </a:lstStyle>
          <a:p>
            <a:fld id="{F89A2BCC-667C-46FD-9FC5-E12FFA1122FE}" type="datetimeFigureOut">
              <a:rPr lang="en-GB" smtClean="0"/>
              <a:t>20/11/2022</a:t>
            </a:fld>
            <a:endParaRPr lang="en-GB"/>
          </a:p>
        </p:txBody>
      </p:sp>
      <p:sp>
        <p:nvSpPr>
          <p:cNvPr id="9" name="Footer Placeholder 4"/>
          <p:cNvSpPr>
            <a:spLocks noGrp="1"/>
          </p:cNvSpPr>
          <p:nvPr>
            <p:ph type="ftr" sz="quarter" idx="3"/>
          </p:nvPr>
        </p:nvSpPr>
        <p:spPr>
          <a:xfrm>
            <a:off x="1824000" y="6411600"/>
            <a:ext cx="6240000" cy="244800"/>
          </a:xfrm>
          <a:prstGeom prst="rect">
            <a:avLst/>
          </a:prstGeom>
        </p:spPr>
        <p:txBody>
          <a:bodyPr vert="horz" lIns="91440" tIns="45720" rIns="91440" bIns="45720" rtlCol="0" anchor="t" anchorCtr="0"/>
          <a:lstStyle>
            <a:lvl1pPr algn="l">
              <a:defRPr sz="1000" kern="1200" baseline="0">
                <a:solidFill>
                  <a:srgbClr val="727272"/>
                </a:solidFill>
                <a:latin typeface="Arial"/>
              </a:defRPr>
            </a:lvl1pPr>
          </a:lstStyle>
          <a:p>
            <a:endParaRPr lang="en-GB"/>
          </a:p>
        </p:txBody>
      </p:sp>
      <p:sp>
        <p:nvSpPr>
          <p:cNvPr id="10" name="Slide Number Placeholder 5"/>
          <p:cNvSpPr>
            <a:spLocks noGrp="1"/>
          </p:cNvSpPr>
          <p:nvPr>
            <p:ph type="sldNum" sz="quarter" idx="4"/>
          </p:nvPr>
        </p:nvSpPr>
        <p:spPr>
          <a:xfrm>
            <a:off x="11520000" y="6411600"/>
            <a:ext cx="456000" cy="244800"/>
          </a:xfrm>
          <a:prstGeom prst="rect">
            <a:avLst/>
          </a:prstGeom>
        </p:spPr>
        <p:txBody>
          <a:bodyPr vert="horz" wrap="none" lIns="91440" tIns="45720" rIns="91440" bIns="45720" rtlCol="0" anchor="t" anchorCtr="0"/>
          <a:lstStyle>
            <a:lvl1pPr algn="r">
              <a:defRPr sz="1000" baseline="0">
                <a:solidFill>
                  <a:schemeClr val="bg1"/>
                </a:solidFill>
                <a:latin typeface="Arial"/>
              </a:defRPr>
            </a:lvl1pPr>
          </a:lstStyle>
          <a:p>
            <a:fld id="{AADCE504-A585-42EE-8B7D-F35ADAD4EBB5}" type="slidenum">
              <a:rPr lang="en-GB" smtClean="0"/>
              <a:t>‹nº›</a:t>
            </a:fld>
            <a:endParaRPr lang="en-GB"/>
          </a:p>
        </p:txBody>
      </p:sp>
      <p:sp>
        <p:nvSpPr>
          <p:cNvPr id="11" name="Title Placeholder 1"/>
          <p:cNvSpPr>
            <a:spLocks noGrp="1"/>
          </p:cNvSpPr>
          <p:nvPr>
            <p:ph type="title" hasCustomPrompt="1"/>
          </p:nvPr>
        </p:nvSpPr>
        <p:spPr>
          <a:xfrm>
            <a:off x="1440000" y="237600"/>
            <a:ext cx="9888000" cy="1022400"/>
          </a:xfrm>
          <a:prstGeom prst="rect">
            <a:avLst/>
          </a:prstGeom>
        </p:spPr>
        <p:txBody>
          <a:bodyPr vert="horz" lIns="91440" tIns="45720" rIns="91440" bIns="45720" rtlCol="0" anchor="ctr">
            <a:noAutofit/>
          </a:bodyPr>
          <a:lstStyle>
            <a:lvl1pPr>
              <a:defRPr/>
            </a:lvl1pPr>
          </a:lstStyle>
          <a:p>
            <a:r>
              <a:rPr lang="en-US" dirty="0"/>
              <a:t>Click to edit Slide title</a:t>
            </a:r>
            <a:br>
              <a:rPr lang="en-US" dirty="0"/>
            </a:br>
            <a:r>
              <a:rPr lang="en-US" dirty="0"/>
              <a:t>Slide title can be extended to two lines</a:t>
            </a:r>
          </a:p>
        </p:txBody>
      </p:sp>
    </p:spTree>
    <p:extLst>
      <p:ext uri="{BB962C8B-B14F-4D97-AF65-F5344CB8AC3E}">
        <p14:creationId xmlns:p14="http://schemas.microsoft.com/office/powerpoint/2010/main" val="522622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tx1"/>
        </a:solidFill>
        <a:effectLst/>
      </p:bgPr>
    </p:bg>
    <p:spTree>
      <p:nvGrpSpPr>
        <p:cNvPr id="1" name=""/>
        <p:cNvGrpSpPr/>
        <p:nvPr/>
      </p:nvGrpSpPr>
      <p:grpSpPr>
        <a:xfrm>
          <a:off x="0" y="0"/>
          <a:ext cx="0" cy="0"/>
          <a:chOff x="0" y="0"/>
          <a:chExt cx="0" cy="0"/>
        </a:xfrm>
      </p:grpSpPr>
      <p:pic>
        <p:nvPicPr>
          <p:cNvPr id="7" name="Image 6"/>
          <p:cNvPicPr>
            <a:picLocks noChangeAspect="1"/>
          </p:cNvPicPr>
          <p:nvPr/>
        </p:nvPicPr>
        <p:blipFill>
          <a:blip r:embed="rId2" cstate="print"/>
          <a:stretch>
            <a:fillRect/>
          </a:stretch>
        </p:blipFill>
        <p:spPr>
          <a:xfrm>
            <a:off x="10924801" y="5328000"/>
            <a:ext cx="1267209" cy="1530000"/>
          </a:xfrm>
          <a:prstGeom prst="rect">
            <a:avLst/>
          </a:prstGeom>
        </p:spPr>
      </p:pic>
      <p:pic>
        <p:nvPicPr>
          <p:cNvPr id="8" name="Image 7"/>
          <p:cNvPicPr>
            <a:picLocks noChangeAspect="1"/>
          </p:cNvPicPr>
          <p:nvPr/>
        </p:nvPicPr>
        <p:blipFill>
          <a:blip r:embed="rId3" cstate="print"/>
          <a:stretch>
            <a:fillRect/>
          </a:stretch>
        </p:blipFill>
        <p:spPr>
          <a:xfrm>
            <a:off x="772800" y="468000"/>
            <a:ext cx="923077" cy="1440000"/>
          </a:xfrm>
          <a:prstGeom prst="rect">
            <a:avLst/>
          </a:prstGeom>
        </p:spPr>
      </p:pic>
      <p:sp>
        <p:nvSpPr>
          <p:cNvPr id="9" name="Title 1"/>
          <p:cNvSpPr>
            <a:spLocks noGrp="1"/>
          </p:cNvSpPr>
          <p:nvPr>
            <p:ph type="title" hasCustomPrompt="1"/>
          </p:nvPr>
        </p:nvSpPr>
        <p:spPr>
          <a:xfrm>
            <a:off x="1680000" y="2928144"/>
            <a:ext cx="8832000" cy="1041311"/>
          </a:xfrm>
        </p:spPr>
        <p:txBody>
          <a:bodyPr anchor="ctr" anchorCtr="0">
            <a:spAutoFit/>
          </a:bodyPr>
          <a:lstStyle>
            <a:lvl1pPr algn="ctr">
              <a:lnSpc>
                <a:spcPts val="3700"/>
              </a:lnSpc>
              <a:defRPr sz="3700" b="0" i="0" cap="all" baseline="0">
                <a:solidFill>
                  <a:schemeClr val="bg1"/>
                </a:solidFill>
              </a:defRPr>
            </a:lvl1pPr>
          </a:lstStyle>
          <a:p>
            <a:r>
              <a:rPr lang="en-US" dirty="0"/>
              <a:t>Click to edit Section Header title</a:t>
            </a:r>
          </a:p>
        </p:txBody>
      </p:sp>
      <p:sp>
        <p:nvSpPr>
          <p:cNvPr id="10" name="Date Placeholder 3"/>
          <p:cNvSpPr>
            <a:spLocks noGrp="1"/>
          </p:cNvSpPr>
          <p:nvPr>
            <p:ph type="dt" sz="half" idx="2"/>
          </p:nvPr>
        </p:nvSpPr>
        <p:spPr>
          <a:xfrm>
            <a:off x="537600" y="6411600"/>
            <a:ext cx="1200000" cy="244800"/>
          </a:xfrm>
          <a:prstGeom prst="rect">
            <a:avLst/>
          </a:prstGeom>
        </p:spPr>
        <p:txBody>
          <a:bodyPr vert="horz" lIns="91440" tIns="45720" rIns="91440" bIns="45720" rtlCol="0" anchor="t" anchorCtr="0"/>
          <a:lstStyle>
            <a:lvl1pPr algn="l">
              <a:defRPr sz="1000" baseline="0">
                <a:solidFill>
                  <a:schemeClr val="bg1"/>
                </a:solidFill>
                <a:latin typeface="Arial"/>
              </a:defRPr>
            </a:lvl1pPr>
          </a:lstStyle>
          <a:p>
            <a:fld id="{F89A2BCC-667C-46FD-9FC5-E12FFA1122FE}" type="datetimeFigureOut">
              <a:rPr lang="en-GB" smtClean="0"/>
              <a:t>20/11/2022</a:t>
            </a:fld>
            <a:endParaRPr lang="en-GB"/>
          </a:p>
        </p:txBody>
      </p:sp>
      <p:sp>
        <p:nvSpPr>
          <p:cNvPr id="11" name="Footer Placeholder 4"/>
          <p:cNvSpPr>
            <a:spLocks noGrp="1"/>
          </p:cNvSpPr>
          <p:nvPr>
            <p:ph type="ftr" sz="quarter" idx="3"/>
          </p:nvPr>
        </p:nvSpPr>
        <p:spPr>
          <a:xfrm>
            <a:off x="1824000" y="6411600"/>
            <a:ext cx="6240000" cy="244800"/>
          </a:xfrm>
          <a:prstGeom prst="rect">
            <a:avLst/>
          </a:prstGeom>
        </p:spPr>
        <p:txBody>
          <a:bodyPr vert="horz" lIns="91440" tIns="45720" rIns="91440" bIns="45720" rtlCol="0" anchor="t" anchorCtr="0"/>
          <a:lstStyle>
            <a:lvl1pPr algn="l">
              <a:defRPr sz="1000" kern="1200" baseline="0">
                <a:solidFill>
                  <a:schemeClr val="bg1"/>
                </a:solidFill>
                <a:latin typeface="Arial"/>
              </a:defRPr>
            </a:lvl1pPr>
          </a:lstStyle>
          <a:p>
            <a:endParaRPr lang="en-GB"/>
          </a:p>
        </p:txBody>
      </p:sp>
      <p:sp>
        <p:nvSpPr>
          <p:cNvPr id="12" name="Slide Number Placeholder 5"/>
          <p:cNvSpPr>
            <a:spLocks noGrp="1"/>
          </p:cNvSpPr>
          <p:nvPr>
            <p:ph type="sldNum" sz="quarter" idx="4"/>
          </p:nvPr>
        </p:nvSpPr>
        <p:spPr>
          <a:xfrm>
            <a:off x="11520000" y="6411600"/>
            <a:ext cx="456000" cy="244800"/>
          </a:xfrm>
          <a:prstGeom prst="rect">
            <a:avLst/>
          </a:prstGeom>
        </p:spPr>
        <p:txBody>
          <a:bodyPr vert="horz" wrap="none" lIns="91440" tIns="45720" rIns="91440" bIns="45720" rtlCol="0" anchor="t" anchorCtr="0"/>
          <a:lstStyle>
            <a:lvl1pPr algn="r">
              <a:defRPr sz="1000" baseline="0">
                <a:solidFill>
                  <a:schemeClr val="tx2"/>
                </a:solidFill>
                <a:latin typeface="Arial"/>
              </a:defRPr>
            </a:lvl1pPr>
          </a:lstStyle>
          <a:p>
            <a:fld id="{AADCE504-A585-42EE-8B7D-F35ADAD4EBB5}" type="slidenum">
              <a:rPr lang="en-GB" smtClean="0"/>
              <a:t>‹nº›</a:t>
            </a:fld>
            <a:endParaRPr lang="en-GB"/>
          </a:p>
        </p:txBody>
      </p:sp>
    </p:spTree>
    <p:extLst>
      <p:ext uri="{BB962C8B-B14F-4D97-AF65-F5344CB8AC3E}">
        <p14:creationId xmlns:p14="http://schemas.microsoft.com/office/powerpoint/2010/main" val="3631315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Titre et contenu">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p:txBody>
          <a:bodyPr/>
          <a:lstStyle>
            <a:lvl1pPr eaLnBrk="1" latinLnBrk="0" hangingPunct="1">
              <a:defRPr/>
            </a:lvl1pPr>
            <a:lvl2pPr eaLnBrk="1" latinLnBrk="0" hangingPunct="1">
              <a:defRPr/>
            </a:lvl2pPr>
            <a:lvl3pPr eaLnBrk="1" latinLnBrk="0" hangingPunct="1">
              <a:defRPr/>
            </a:lvl3pPr>
            <a:lvl4pPr eaLnBrk="1" latinLnBrk="0" hangingPunct="1">
              <a:defRPr/>
            </a:lvl4pPr>
            <a:lvl5pPr eaLnBrk="1" latinLnBrk="0" hangingPunct="1">
              <a:defRPr/>
            </a:lvl5pPr>
          </a:lstStyle>
          <a:p>
            <a:pPr lvl="0" eaLnBrk="1" latinLnBrk="0" hangingPunct="1"/>
            <a:r>
              <a:rPr lang="fr-FR" dirty="0"/>
              <a:t>Cliquez pour modifier les styles du texte du masque</a:t>
            </a:r>
            <a:endParaRPr lang="en-US" dirty="0"/>
          </a:p>
          <a:p>
            <a:pPr lvl="1" eaLnBrk="1" latinLnBrk="0" hangingPunct="1"/>
            <a:r>
              <a:rPr lang="en-US" dirty="0" err="1"/>
              <a:t>Deuxième</a:t>
            </a:r>
            <a:r>
              <a:rPr lang="en-US" dirty="0"/>
              <a:t> </a:t>
            </a:r>
            <a:r>
              <a:rPr lang="en-US" dirty="0" err="1"/>
              <a:t>niveau</a:t>
            </a:r>
            <a:endParaRPr lang="en-US" dirty="0"/>
          </a:p>
          <a:p>
            <a:pPr lvl="2" eaLnBrk="1" latinLnBrk="0" hangingPunct="1"/>
            <a:r>
              <a:rPr lang="en-US" dirty="0" err="1"/>
              <a:t>Troisième</a:t>
            </a:r>
            <a:r>
              <a:rPr lang="en-US" dirty="0"/>
              <a:t> </a:t>
            </a:r>
            <a:r>
              <a:rPr lang="en-US" dirty="0" err="1"/>
              <a:t>niveau</a:t>
            </a:r>
            <a:endParaRPr lang="en-US" dirty="0"/>
          </a:p>
          <a:p>
            <a:pPr lvl="3" eaLnBrk="1" latinLnBrk="0" hangingPunct="1"/>
            <a:r>
              <a:rPr lang="en-US" dirty="0" err="1"/>
              <a:t>Quatrième</a:t>
            </a:r>
            <a:r>
              <a:rPr lang="en-US" dirty="0"/>
              <a:t> </a:t>
            </a:r>
            <a:r>
              <a:rPr lang="en-US" dirty="0" err="1"/>
              <a:t>niveau</a:t>
            </a:r>
            <a:endParaRPr lang="en-US" dirty="0"/>
          </a:p>
          <a:p>
            <a:pPr lvl="4" eaLnBrk="1" latinLnBrk="0" hangingPunct="1"/>
            <a:r>
              <a:rPr lang="en-US" dirty="0" err="1"/>
              <a:t>Cinquième</a:t>
            </a:r>
            <a:r>
              <a:rPr lang="en-US" dirty="0"/>
              <a:t> </a:t>
            </a:r>
            <a:r>
              <a:rPr lang="en-US" dirty="0" err="1"/>
              <a:t>niveau</a:t>
            </a:r>
            <a:endParaRPr kumimoji="0" lang="en-US" dirty="0"/>
          </a:p>
        </p:txBody>
      </p:sp>
      <p:sp>
        <p:nvSpPr>
          <p:cNvPr id="8" name="Date Placeholder 3"/>
          <p:cNvSpPr>
            <a:spLocks noGrp="1"/>
          </p:cNvSpPr>
          <p:nvPr>
            <p:ph type="dt" sz="half" idx="2"/>
          </p:nvPr>
        </p:nvSpPr>
        <p:spPr>
          <a:xfrm>
            <a:off x="537600" y="6411600"/>
            <a:ext cx="1200000" cy="244800"/>
          </a:xfrm>
          <a:prstGeom prst="rect">
            <a:avLst/>
          </a:prstGeom>
        </p:spPr>
        <p:txBody>
          <a:bodyPr vert="horz" lIns="91440" tIns="45720" rIns="91440" bIns="45720" rtlCol="0" anchor="t" anchorCtr="0"/>
          <a:lstStyle>
            <a:lvl1pPr algn="l">
              <a:defRPr sz="750" baseline="0">
                <a:solidFill>
                  <a:srgbClr val="727272"/>
                </a:solidFill>
                <a:latin typeface="Arial"/>
              </a:defRPr>
            </a:lvl1pPr>
          </a:lstStyle>
          <a:p>
            <a:fld id="{6353D833-327A-42EC-9EB8-BD8A206180B4}" type="datetimeFigureOut">
              <a:rPr lang="en-GB" smtClean="0"/>
              <a:t>20/11/2022</a:t>
            </a:fld>
            <a:endParaRPr lang="en-GB"/>
          </a:p>
        </p:txBody>
      </p:sp>
      <p:sp>
        <p:nvSpPr>
          <p:cNvPr id="9" name="Footer Placeholder 4"/>
          <p:cNvSpPr>
            <a:spLocks noGrp="1"/>
          </p:cNvSpPr>
          <p:nvPr>
            <p:ph type="ftr" sz="quarter" idx="3"/>
          </p:nvPr>
        </p:nvSpPr>
        <p:spPr>
          <a:xfrm>
            <a:off x="1824000" y="6411600"/>
            <a:ext cx="6240000" cy="244800"/>
          </a:xfrm>
          <a:prstGeom prst="rect">
            <a:avLst/>
          </a:prstGeom>
        </p:spPr>
        <p:txBody>
          <a:bodyPr vert="horz" lIns="91440" tIns="45720" rIns="91440" bIns="45720" rtlCol="0" anchor="t" anchorCtr="0"/>
          <a:lstStyle>
            <a:lvl1pPr algn="l">
              <a:defRPr sz="750" kern="1200" baseline="0">
                <a:solidFill>
                  <a:srgbClr val="727272"/>
                </a:solidFill>
                <a:latin typeface="Arial"/>
              </a:defRPr>
            </a:lvl1pPr>
          </a:lstStyle>
          <a:p>
            <a:endParaRPr lang="en-GB"/>
          </a:p>
        </p:txBody>
      </p:sp>
      <p:sp>
        <p:nvSpPr>
          <p:cNvPr id="10" name="Slide Number Placeholder 5"/>
          <p:cNvSpPr>
            <a:spLocks noGrp="1"/>
          </p:cNvSpPr>
          <p:nvPr>
            <p:ph type="sldNum" sz="quarter" idx="4"/>
          </p:nvPr>
        </p:nvSpPr>
        <p:spPr>
          <a:xfrm>
            <a:off x="11520000" y="6411600"/>
            <a:ext cx="456000" cy="244800"/>
          </a:xfrm>
          <a:prstGeom prst="rect">
            <a:avLst/>
          </a:prstGeom>
        </p:spPr>
        <p:txBody>
          <a:bodyPr vert="horz" wrap="none" lIns="91440" tIns="45720" rIns="91440" bIns="45720" rtlCol="0" anchor="t" anchorCtr="0"/>
          <a:lstStyle>
            <a:lvl1pPr algn="r">
              <a:defRPr sz="750" baseline="0">
                <a:solidFill>
                  <a:schemeClr val="bg1"/>
                </a:solidFill>
                <a:latin typeface="Arial"/>
              </a:defRPr>
            </a:lvl1pPr>
          </a:lstStyle>
          <a:p>
            <a:fld id="{C7BCB336-DC8E-4068-9FE4-9E37D12D2D4F}" type="slidenum">
              <a:rPr lang="en-GB" smtClean="0"/>
              <a:t>‹nº›</a:t>
            </a:fld>
            <a:endParaRPr lang="en-GB"/>
          </a:p>
        </p:txBody>
      </p:sp>
      <p:sp>
        <p:nvSpPr>
          <p:cNvPr id="11" name="Title Placeholder 1"/>
          <p:cNvSpPr>
            <a:spLocks noGrp="1"/>
          </p:cNvSpPr>
          <p:nvPr>
            <p:ph type="title" hasCustomPrompt="1"/>
          </p:nvPr>
        </p:nvSpPr>
        <p:spPr>
          <a:xfrm>
            <a:off x="1440000" y="237600"/>
            <a:ext cx="9888000" cy="1022400"/>
          </a:xfrm>
          <a:prstGeom prst="rect">
            <a:avLst/>
          </a:prstGeom>
        </p:spPr>
        <p:txBody>
          <a:bodyPr vert="horz" lIns="91440" tIns="45720" rIns="91440" bIns="45720" rtlCol="0" anchor="ctr">
            <a:noAutofit/>
          </a:bodyPr>
          <a:lstStyle/>
          <a:p>
            <a:r>
              <a:rPr lang="fr-FR" dirty="0"/>
              <a:t>Cliquez pour modifier le titre</a:t>
            </a:r>
            <a:br>
              <a:rPr lang="fr-FR" dirty="0"/>
            </a:br>
            <a:r>
              <a:rPr lang="fr-FR" dirty="0"/>
              <a:t>Le titre peut-être étendu sur deux lignes</a:t>
            </a:r>
            <a:endParaRPr lang="en-US" dirty="0"/>
          </a:p>
        </p:txBody>
      </p:sp>
    </p:spTree>
    <p:extLst>
      <p:ext uri="{BB962C8B-B14F-4D97-AF65-F5344CB8AC3E}">
        <p14:creationId xmlns:p14="http://schemas.microsoft.com/office/powerpoint/2010/main" val="4522410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tx2"/>
        </a:solidFill>
        <a:effectLst/>
      </p:bgPr>
    </p:bg>
    <p:spTree>
      <p:nvGrpSpPr>
        <p:cNvPr id="1" name=""/>
        <p:cNvGrpSpPr/>
        <p:nvPr/>
      </p:nvGrpSpPr>
      <p:grpSpPr>
        <a:xfrm>
          <a:off x="0" y="0"/>
          <a:ext cx="0" cy="0"/>
          <a:chOff x="0" y="0"/>
          <a:chExt cx="0" cy="0"/>
        </a:xfrm>
      </p:grpSpPr>
      <p:pic>
        <p:nvPicPr>
          <p:cNvPr id="38" name="Imag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88000" y="2628509"/>
            <a:ext cx="3504000" cy="4229631"/>
          </a:xfrm>
          <a:prstGeom prst="rect">
            <a:avLst/>
          </a:prstGeom>
        </p:spPr>
      </p:pic>
      <p:pic>
        <p:nvPicPr>
          <p:cNvPr id="36" name="Imag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0800000">
            <a:off x="0" y="509"/>
            <a:ext cx="3504000" cy="4229631"/>
          </a:xfrm>
          <a:prstGeom prst="rect">
            <a:avLst/>
          </a:prstGeom>
        </p:spPr>
      </p:pic>
      <p:sp>
        <p:nvSpPr>
          <p:cNvPr id="8" name="Title 7"/>
          <p:cNvSpPr>
            <a:spLocks noGrp="1"/>
          </p:cNvSpPr>
          <p:nvPr>
            <p:ph type="ctrTitle" hasCustomPrompt="1"/>
          </p:nvPr>
        </p:nvSpPr>
        <p:spPr>
          <a:xfrm>
            <a:off x="1824000" y="2480400"/>
            <a:ext cx="8400000" cy="1267200"/>
          </a:xfrm>
          <a:prstGeom prst="rect">
            <a:avLst/>
          </a:prstGeom>
        </p:spPr>
        <p:txBody>
          <a:bodyPr lIns="90000" rIns="90000" anchor="b">
            <a:spAutoFit/>
          </a:bodyPr>
          <a:lstStyle>
            <a:lvl1pPr>
              <a:lnSpc>
                <a:spcPts val="4500"/>
              </a:lnSpc>
              <a:defRPr sz="4500" cap="all" baseline="0">
                <a:solidFill>
                  <a:schemeClr val="bg1"/>
                </a:solidFill>
              </a:defRPr>
            </a:lvl1pPr>
          </a:lstStyle>
          <a:p>
            <a:r>
              <a:rPr kumimoji="0" lang="en-US" dirty="0"/>
              <a:t>Click to edit Presentation title</a:t>
            </a:r>
          </a:p>
        </p:txBody>
      </p:sp>
      <p:sp>
        <p:nvSpPr>
          <p:cNvPr id="9" name="Subtitle 8"/>
          <p:cNvSpPr>
            <a:spLocks noGrp="1"/>
          </p:cNvSpPr>
          <p:nvPr>
            <p:ph type="subTitle" idx="1" hasCustomPrompt="1"/>
          </p:nvPr>
        </p:nvSpPr>
        <p:spPr>
          <a:xfrm>
            <a:off x="1824000" y="3805200"/>
            <a:ext cx="8400000" cy="352800"/>
          </a:xfrm>
        </p:spPr>
        <p:txBody>
          <a:bodyPr lIns="90000" rIns="90000">
            <a:spAutoFit/>
          </a:bodyPr>
          <a:lstStyle>
            <a:lvl1pPr marL="0" indent="0" algn="l">
              <a:lnSpc>
                <a:spcPts val="2000"/>
              </a:lnSpc>
              <a:spcBef>
                <a:spcPts val="0"/>
              </a:spcBef>
              <a:buNone/>
              <a:defRPr sz="1800" baseline="0">
                <a:solidFill>
                  <a:schemeClr val="bg1"/>
                </a:solidFill>
                <a:latin typeface="+mj-l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dirty="0"/>
              <a:t>Click to </a:t>
            </a:r>
            <a:r>
              <a:rPr kumimoji="0" lang="fr-FR" dirty="0" err="1"/>
              <a:t>edit</a:t>
            </a:r>
            <a:r>
              <a:rPr kumimoji="0" lang="fr-FR" dirty="0"/>
              <a:t> </a:t>
            </a:r>
            <a:r>
              <a:rPr kumimoji="0" lang="fr-FR" dirty="0" err="1"/>
              <a:t>Subtitle</a:t>
            </a:r>
            <a:endParaRPr kumimoji="0" lang="en-US" dirty="0"/>
          </a:p>
        </p:txBody>
      </p:sp>
      <p:pic>
        <p:nvPicPr>
          <p:cNvPr id="37" name="Image 11"/>
          <p:cNvPicPr>
            <a:picLocks noChangeAspect="1"/>
          </p:cNvPicPr>
          <p:nvPr/>
        </p:nvPicPr>
        <p:blipFill>
          <a:blip r:embed="rId3" cstate="print"/>
          <a:stretch>
            <a:fillRect/>
          </a:stretch>
        </p:blipFill>
        <p:spPr>
          <a:xfrm>
            <a:off x="681601" y="432000"/>
            <a:ext cx="923076" cy="1440000"/>
          </a:xfrm>
          <a:prstGeom prst="rect">
            <a:avLst/>
          </a:prstGeom>
        </p:spPr>
      </p:pic>
      <p:sp>
        <p:nvSpPr>
          <p:cNvPr id="12" name="Date Placeholder 3"/>
          <p:cNvSpPr>
            <a:spLocks noGrp="1"/>
          </p:cNvSpPr>
          <p:nvPr>
            <p:ph type="dt" sz="half" idx="2"/>
          </p:nvPr>
        </p:nvSpPr>
        <p:spPr>
          <a:xfrm>
            <a:off x="537600" y="6411600"/>
            <a:ext cx="1200000" cy="244800"/>
          </a:xfrm>
          <a:prstGeom prst="rect">
            <a:avLst/>
          </a:prstGeom>
        </p:spPr>
        <p:txBody>
          <a:bodyPr vert="horz" lIns="91440" tIns="45720" rIns="91440" bIns="45720" rtlCol="0" anchor="t" anchorCtr="0"/>
          <a:lstStyle>
            <a:lvl1pPr algn="l">
              <a:defRPr sz="1000" baseline="0">
                <a:solidFill>
                  <a:schemeClr val="bg1"/>
                </a:solidFill>
                <a:latin typeface="Arial"/>
              </a:defRPr>
            </a:lvl1pPr>
          </a:lstStyle>
          <a:p>
            <a:fld id="{053EBE8B-B3A8-461E-B4D6-436E79131016}" type="datetimeFigureOut">
              <a:rPr lang="en-GB" smtClean="0"/>
              <a:t>20/11/2022</a:t>
            </a:fld>
            <a:endParaRPr lang="en-GB"/>
          </a:p>
        </p:txBody>
      </p:sp>
      <p:sp>
        <p:nvSpPr>
          <p:cNvPr id="13" name="Footer Placeholder 4"/>
          <p:cNvSpPr>
            <a:spLocks noGrp="1"/>
          </p:cNvSpPr>
          <p:nvPr>
            <p:ph type="ftr" sz="quarter" idx="3"/>
          </p:nvPr>
        </p:nvSpPr>
        <p:spPr>
          <a:xfrm>
            <a:off x="1824000" y="6411600"/>
            <a:ext cx="6240000" cy="244800"/>
          </a:xfrm>
          <a:prstGeom prst="rect">
            <a:avLst/>
          </a:prstGeom>
        </p:spPr>
        <p:txBody>
          <a:bodyPr vert="horz" lIns="91440" tIns="45720" rIns="91440" bIns="45720" rtlCol="0" anchor="t" anchorCtr="0"/>
          <a:lstStyle>
            <a:lvl1pPr algn="l">
              <a:defRPr sz="1000" kern="1200" baseline="0">
                <a:solidFill>
                  <a:schemeClr val="bg1"/>
                </a:solidFill>
                <a:latin typeface="Arial"/>
              </a:defRPr>
            </a:lvl1pPr>
          </a:lstStyle>
          <a:p>
            <a:endParaRPr lang="en-GB"/>
          </a:p>
        </p:txBody>
      </p:sp>
      <p:pic>
        <p:nvPicPr>
          <p:cNvPr id="10" name="Imag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52000" y="6055201"/>
            <a:ext cx="2323200" cy="578821"/>
          </a:xfrm>
          <a:prstGeom prst="rect">
            <a:avLst/>
          </a:prstGeom>
        </p:spPr>
      </p:pic>
    </p:spTree>
    <p:extLst>
      <p:ext uri="{BB962C8B-B14F-4D97-AF65-F5344CB8AC3E}">
        <p14:creationId xmlns:p14="http://schemas.microsoft.com/office/powerpoint/2010/main" val="22051002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eaLnBrk="1" latinLnBrk="0" hangingPunct="1">
              <a:defRPr/>
            </a:lvl1pPr>
            <a:lvl2pPr eaLnBrk="1" latinLnBrk="0" hangingPunct="1">
              <a:defRPr/>
            </a:lvl2pPr>
            <a:lvl3pPr eaLnBrk="1" latinLnBrk="0" hangingPunct="1">
              <a:defRPr/>
            </a:lvl3pPr>
            <a:lvl4pPr eaLnBrk="1" latinLnBrk="0" hangingPunct="1">
              <a:defRPr/>
            </a:lvl4pPr>
            <a:lvl5pPr eaLnBrk="1" latinLnBrk="0" hangingPunct="1">
              <a:defRPr/>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8" name="Date Placeholder 3"/>
          <p:cNvSpPr>
            <a:spLocks noGrp="1"/>
          </p:cNvSpPr>
          <p:nvPr>
            <p:ph type="dt" sz="half" idx="2"/>
          </p:nvPr>
        </p:nvSpPr>
        <p:spPr>
          <a:xfrm>
            <a:off x="537600" y="6411600"/>
            <a:ext cx="1200000" cy="244800"/>
          </a:xfrm>
          <a:prstGeom prst="rect">
            <a:avLst/>
          </a:prstGeom>
        </p:spPr>
        <p:txBody>
          <a:bodyPr vert="horz" lIns="91440" tIns="45720" rIns="91440" bIns="45720" rtlCol="0" anchor="t" anchorCtr="0"/>
          <a:lstStyle>
            <a:lvl1pPr algn="l">
              <a:defRPr sz="1000" baseline="0">
                <a:solidFill>
                  <a:srgbClr val="727272"/>
                </a:solidFill>
                <a:latin typeface="Arial"/>
              </a:defRPr>
            </a:lvl1pPr>
          </a:lstStyle>
          <a:p>
            <a:fld id="{053EBE8B-B3A8-461E-B4D6-436E79131016}" type="datetimeFigureOut">
              <a:rPr lang="en-GB" smtClean="0"/>
              <a:t>20/11/2022</a:t>
            </a:fld>
            <a:endParaRPr lang="en-GB"/>
          </a:p>
        </p:txBody>
      </p:sp>
      <p:sp>
        <p:nvSpPr>
          <p:cNvPr id="9" name="Footer Placeholder 4"/>
          <p:cNvSpPr>
            <a:spLocks noGrp="1"/>
          </p:cNvSpPr>
          <p:nvPr>
            <p:ph type="ftr" sz="quarter" idx="3"/>
          </p:nvPr>
        </p:nvSpPr>
        <p:spPr>
          <a:xfrm>
            <a:off x="1824000" y="6411600"/>
            <a:ext cx="6240000" cy="244800"/>
          </a:xfrm>
          <a:prstGeom prst="rect">
            <a:avLst/>
          </a:prstGeom>
        </p:spPr>
        <p:txBody>
          <a:bodyPr vert="horz" lIns="91440" tIns="45720" rIns="91440" bIns="45720" rtlCol="0" anchor="t" anchorCtr="0"/>
          <a:lstStyle>
            <a:lvl1pPr algn="l">
              <a:defRPr sz="1000" kern="1200" baseline="0">
                <a:solidFill>
                  <a:srgbClr val="727272"/>
                </a:solidFill>
                <a:latin typeface="Arial"/>
              </a:defRPr>
            </a:lvl1pPr>
          </a:lstStyle>
          <a:p>
            <a:endParaRPr lang="en-GB"/>
          </a:p>
        </p:txBody>
      </p:sp>
      <p:sp>
        <p:nvSpPr>
          <p:cNvPr id="10" name="Slide Number Placeholder 5"/>
          <p:cNvSpPr>
            <a:spLocks noGrp="1"/>
          </p:cNvSpPr>
          <p:nvPr>
            <p:ph type="sldNum" sz="quarter" idx="4"/>
          </p:nvPr>
        </p:nvSpPr>
        <p:spPr>
          <a:xfrm>
            <a:off x="11520000" y="6411600"/>
            <a:ext cx="456000" cy="244800"/>
          </a:xfrm>
          <a:prstGeom prst="rect">
            <a:avLst/>
          </a:prstGeom>
        </p:spPr>
        <p:txBody>
          <a:bodyPr vert="horz" wrap="none" lIns="91440" tIns="45720" rIns="91440" bIns="45720" rtlCol="0" anchor="t" anchorCtr="0"/>
          <a:lstStyle>
            <a:lvl1pPr algn="r">
              <a:defRPr sz="1000" baseline="0">
                <a:solidFill>
                  <a:schemeClr val="bg1"/>
                </a:solidFill>
                <a:latin typeface="Arial"/>
              </a:defRPr>
            </a:lvl1pPr>
          </a:lstStyle>
          <a:p>
            <a:fld id="{D8E8902B-94F2-4657-A5F9-9257AE413056}" type="slidenum">
              <a:rPr lang="en-GB" smtClean="0"/>
              <a:t>‹nº›</a:t>
            </a:fld>
            <a:endParaRPr lang="en-GB"/>
          </a:p>
        </p:txBody>
      </p:sp>
      <p:sp>
        <p:nvSpPr>
          <p:cNvPr id="11" name="Title Placeholder 1"/>
          <p:cNvSpPr>
            <a:spLocks noGrp="1"/>
          </p:cNvSpPr>
          <p:nvPr>
            <p:ph type="title" hasCustomPrompt="1"/>
          </p:nvPr>
        </p:nvSpPr>
        <p:spPr>
          <a:xfrm>
            <a:off x="1440000" y="237600"/>
            <a:ext cx="9888000" cy="1022400"/>
          </a:xfrm>
          <a:prstGeom prst="rect">
            <a:avLst/>
          </a:prstGeom>
        </p:spPr>
        <p:txBody>
          <a:bodyPr vert="horz" lIns="91440" tIns="45720" rIns="91440" bIns="45720" rtlCol="0" anchor="ctr">
            <a:noAutofit/>
          </a:bodyPr>
          <a:lstStyle>
            <a:lvl1pPr>
              <a:defRPr/>
            </a:lvl1pPr>
          </a:lstStyle>
          <a:p>
            <a:r>
              <a:rPr lang="en-US" dirty="0"/>
              <a:t>Click to edit Slide title</a:t>
            </a:r>
            <a:br>
              <a:rPr lang="en-US" dirty="0"/>
            </a:br>
            <a:r>
              <a:rPr lang="en-US" dirty="0"/>
              <a:t>Slide title can be extended to two lines</a:t>
            </a:r>
          </a:p>
        </p:txBody>
      </p:sp>
    </p:spTree>
    <p:extLst>
      <p:ext uri="{BB962C8B-B14F-4D97-AF65-F5344CB8AC3E}">
        <p14:creationId xmlns:p14="http://schemas.microsoft.com/office/powerpoint/2010/main" val="5439761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tx1"/>
        </a:solidFill>
        <a:effectLst/>
      </p:bgPr>
    </p:bg>
    <p:spTree>
      <p:nvGrpSpPr>
        <p:cNvPr id="1" name=""/>
        <p:cNvGrpSpPr/>
        <p:nvPr/>
      </p:nvGrpSpPr>
      <p:grpSpPr>
        <a:xfrm>
          <a:off x="0" y="0"/>
          <a:ext cx="0" cy="0"/>
          <a:chOff x="0" y="0"/>
          <a:chExt cx="0" cy="0"/>
        </a:xfrm>
      </p:grpSpPr>
      <p:pic>
        <p:nvPicPr>
          <p:cNvPr id="7" name="Image 6"/>
          <p:cNvPicPr>
            <a:picLocks noChangeAspect="1"/>
          </p:cNvPicPr>
          <p:nvPr/>
        </p:nvPicPr>
        <p:blipFill>
          <a:blip r:embed="rId2" cstate="print"/>
          <a:stretch>
            <a:fillRect/>
          </a:stretch>
        </p:blipFill>
        <p:spPr>
          <a:xfrm>
            <a:off x="10924801" y="5328000"/>
            <a:ext cx="1267209" cy="1530000"/>
          </a:xfrm>
          <a:prstGeom prst="rect">
            <a:avLst/>
          </a:prstGeom>
        </p:spPr>
      </p:pic>
      <p:pic>
        <p:nvPicPr>
          <p:cNvPr id="8" name="Image 7"/>
          <p:cNvPicPr>
            <a:picLocks noChangeAspect="1"/>
          </p:cNvPicPr>
          <p:nvPr/>
        </p:nvPicPr>
        <p:blipFill>
          <a:blip r:embed="rId3" cstate="print"/>
          <a:stretch>
            <a:fillRect/>
          </a:stretch>
        </p:blipFill>
        <p:spPr>
          <a:xfrm>
            <a:off x="772800" y="468000"/>
            <a:ext cx="923077" cy="1440000"/>
          </a:xfrm>
          <a:prstGeom prst="rect">
            <a:avLst/>
          </a:prstGeom>
        </p:spPr>
      </p:pic>
      <p:sp>
        <p:nvSpPr>
          <p:cNvPr id="9" name="Title 1"/>
          <p:cNvSpPr>
            <a:spLocks noGrp="1"/>
          </p:cNvSpPr>
          <p:nvPr>
            <p:ph type="title" hasCustomPrompt="1"/>
          </p:nvPr>
        </p:nvSpPr>
        <p:spPr>
          <a:xfrm>
            <a:off x="1680000" y="2928144"/>
            <a:ext cx="8832000" cy="1041311"/>
          </a:xfrm>
        </p:spPr>
        <p:txBody>
          <a:bodyPr anchor="ctr" anchorCtr="0">
            <a:spAutoFit/>
          </a:bodyPr>
          <a:lstStyle>
            <a:lvl1pPr algn="ctr">
              <a:lnSpc>
                <a:spcPts val="3700"/>
              </a:lnSpc>
              <a:defRPr sz="3700" b="0" i="0" cap="all" baseline="0">
                <a:solidFill>
                  <a:schemeClr val="bg1"/>
                </a:solidFill>
              </a:defRPr>
            </a:lvl1pPr>
          </a:lstStyle>
          <a:p>
            <a:r>
              <a:rPr lang="en-US" dirty="0"/>
              <a:t>Click to edit Section Header title</a:t>
            </a:r>
          </a:p>
        </p:txBody>
      </p:sp>
      <p:sp>
        <p:nvSpPr>
          <p:cNvPr id="10" name="Date Placeholder 3"/>
          <p:cNvSpPr>
            <a:spLocks noGrp="1"/>
          </p:cNvSpPr>
          <p:nvPr>
            <p:ph type="dt" sz="half" idx="2"/>
          </p:nvPr>
        </p:nvSpPr>
        <p:spPr>
          <a:xfrm>
            <a:off x="537600" y="6411600"/>
            <a:ext cx="1200000" cy="244800"/>
          </a:xfrm>
          <a:prstGeom prst="rect">
            <a:avLst/>
          </a:prstGeom>
        </p:spPr>
        <p:txBody>
          <a:bodyPr vert="horz" lIns="91440" tIns="45720" rIns="91440" bIns="45720" rtlCol="0" anchor="t" anchorCtr="0"/>
          <a:lstStyle>
            <a:lvl1pPr algn="l">
              <a:defRPr sz="1000" baseline="0">
                <a:solidFill>
                  <a:schemeClr val="bg1"/>
                </a:solidFill>
                <a:latin typeface="Arial"/>
              </a:defRPr>
            </a:lvl1pPr>
          </a:lstStyle>
          <a:p>
            <a:fld id="{053EBE8B-B3A8-461E-B4D6-436E79131016}" type="datetimeFigureOut">
              <a:rPr lang="en-GB" smtClean="0"/>
              <a:t>20/11/2022</a:t>
            </a:fld>
            <a:endParaRPr lang="en-GB"/>
          </a:p>
        </p:txBody>
      </p:sp>
      <p:sp>
        <p:nvSpPr>
          <p:cNvPr id="11" name="Footer Placeholder 4"/>
          <p:cNvSpPr>
            <a:spLocks noGrp="1"/>
          </p:cNvSpPr>
          <p:nvPr>
            <p:ph type="ftr" sz="quarter" idx="3"/>
          </p:nvPr>
        </p:nvSpPr>
        <p:spPr>
          <a:xfrm>
            <a:off x="1824000" y="6411600"/>
            <a:ext cx="6240000" cy="244800"/>
          </a:xfrm>
          <a:prstGeom prst="rect">
            <a:avLst/>
          </a:prstGeom>
        </p:spPr>
        <p:txBody>
          <a:bodyPr vert="horz" lIns="91440" tIns="45720" rIns="91440" bIns="45720" rtlCol="0" anchor="t" anchorCtr="0"/>
          <a:lstStyle>
            <a:lvl1pPr algn="l">
              <a:defRPr sz="1000" kern="1200" baseline="0">
                <a:solidFill>
                  <a:schemeClr val="bg1"/>
                </a:solidFill>
                <a:latin typeface="Arial"/>
              </a:defRPr>
            </a:lvl1pPr>
          </a:lstStyle>
          <a:p>
            <a:endParaRPr lang="en-GB"/>
          </a:p>
        </p:txBody>
      </p:sp>
      <p:sp>
        <p:nvSpPr>
          <p:cNvPr id="12" name="Slide Number Placeholder 5"/>
          <p:cNvSpPr>
            <a:spLocks noGrp="1"/>
          </p:cNvSpPr>
          <p:nvPr>
            <p:ph type="sldNum" sz="quarter" idx="4"/>
          </p:nvPr>
        </p:nvSpPr>
        <p:spPr>
          <a:xfrm>
            <a:off x="11520000" y="6411600"/>
            <a:ext cx="456000" cy="244800"/>
          </a:xfrm>
          <a:prstGeom prst="rect">
            <a:avLst/>
          </a:prstGeom>
        </p:spPr>
        <p:txBody>
          <a:bodyPr vert="horz" wrap="none" lIns="91440" tIns="45720" rIns="91440" bIns="45720" rtlCol="0" anchor="t" anchorCtr="0"/>
          <a:lstStyle>
            <a:lvl1pPr algn="r">
              <a:defRPr sz="1000" baseline="0">
                <a:solidFill>
                  <a:schemeClr val="tx2"/>
                </a:solidFill>
                <a:latin typeface="Arial"/>
              </a:defRPr>
            </a:lvl1pPr>
          </a:lstStyle>
          <a:p>
            <a:fld id="{D8E8902B-94F2-4657-A5F9-9257AE413056}" type="slidenum">
              <a:rPr lang="en-GB" smtClean="0"/>
              <a:t>‹nº›</a:t>
            </a:fld>
            <a:endParaRPr lang="en-GB"/>
          </a:p>
        </p:txBody>
      </p:sp>
    </p:spTree>
    <p:extLst>
      <p:ext uri="{BB962C8B-B14F-4D97-AF65-F5344CB8AC3E}">
        <p14:creationId xmlns:p14="http://schemas.microsoft.com/office/powerpoint/2010/main" val="14587693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No Watermar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a:t>Presenter Name  |  Date  |  CGDev.org</a:t>
            </a:r>
            <a:endParaRPr lang="en-US" dirty="0"/>
          </a:p>
        </p:txBody>
      </p:sp>
    </p:spTree>
    <p:extLst>
      <p:ext uri="{BB962C8B-B14F-4D97-AF65-F5344CB8AC3E}">
        <p14:creationId xmlns:p14="http://schemas.microsoft.com/office/powerpoint/2010/main" val="7200820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1453483D-BF3A-4B6F-8DE8-104511BBD0B3}" type="datetimeFigureOut">
              <a:rPr lang="en-GB" smtClean="0"/>
              <a:t>20/11/2022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996B8B6-D5E4-43E9-904F-FEA0C404032E}" type="slidenum">
              <a:rPr lang="en-GB" smtClean="0"/>
              <a:t>‹nº›</a:t>
            </a:fld>
            <a:endParaRPr lang="en-GB"/>
          </a:p>
        </p:txBody>
      </p:sp>
    </p:spTree>
    <p:extLst>
      <p:ext uri="{BB962C8B-B14F-4D97-AF65-F5344CB8AC3E}">
        <p14:creationId xmlns:p14="http://schemas.microsoft.com/office/powerpoint/2010/main" val="36567839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3.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3" Type="http://schemas.openxmlformats.org/officeDocument/2006/relationships/slideLayout" Target="../slideLayouts/slideLayout7.xml"/><Relationship Id="rId7" Type="http://schemas.openxmlformats.org/officeDocument/2006/relationships/slideLayout" Target="../slideLayouts/slideLayout11.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image" Target="../media/image3.emf"/><Relationship Id="rId5" Type="http://schemas.openxmlformats.org/officeDocument/2006/relationships/slideLayout" Target="../slideLayouts/slideLayout9.xml"/><Relationship Id="rId10" Type="http://schemas.openxmlformats.org/officeDocument/2006/relationships/image" Target="../media/image2.png"/><Relationship Id="rId4" Type="http://schemas.openxmlformats.org/officeDocument/2006/relationships/slideLayout" Target="../slideLayouts/slideLayout8.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0" name="Imag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924801" y="5328185"/>
            <a:ext cx="1267209" cy="1529631"/>
          </a:xfrm>
          <a:prstGeom prst="rect">
            <a:avLst/>
          </a:prstGeom>
        </p:spPr>
      </p:pic>
      <p:sp>
        <p:nvSpPr>
          <p:cNvPr id="21" name="Rectangle 20"/>
          <p:cNvSpPr/>
          <p:nvPr/>
        </p:nvSpPr>
        <p:spPr bwMode="auto">
          <a:xfrm>
            <a:off x="672000" y="1306800"/>
            <a:ext cx="10872000" cy="0"/>
          </a:xfrm>
          <a:prstGeom prst="rect">
            <a:avLst/>
          </a:prstGeom>
          <a:noFill/>
          <a:ln w="6350" cap="flat" cmpd="sng" algn="ctr">
            <a:solidFill>
              <a:srgbClr val="727272"/>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fr-FR" sz="2000" b="0" i="0" u="none" strike="noStrike" cap="none" normalizeH="0" baseline="0">
              <a:ln>
                <a:noFill/>
              </a:ln>
              <a:solidFill>
                <a:schemeClr val="tx1"/>
              </a:solidFill>
              <a:effectLst/>
              <a:latin typeface="Helvetica 65 Medium" pitchFamily="34" charset="0"/>
            </a:endParaRPr>
          </a:p>
        </p:txBody>
      </p:sp>
      <p:pic>
        <p:nvPicPr>
          <p:cNvPr id="24" name="Image 7"/>
          <p:cNvPicPr>
            <a:picLocks noChangeAspect="1"/>
          </p:cNvPicPr>
          <p:nvPr/>
        </p:nvPicPr>
        <p:blipFill>
          <a:blip r:embed="rId7" cstate="print"/>
          <a:stretch>
            <a:fillRect/>
          </a:stretch>
        </p:blipFill>
        <p:spPr>
          <a:xfrm>
            <a:off x="667201" y="288000"/>
            <a:ext cx="611537" cy="954000"/>
          </a:xfrm>
          <a:prstGeom prst="rect">
            <a:avLst/>
          </a:prstGeom>
        </p:spPr>
      </p:pic>
      <p:sp>
        <p:nvSpPr>
          <p:cNvPr id="13" name="Text Placeholder 12"/>
          <p:cNvSpPr>
            <a:spLocks noGrp="1"/>
          </p:cNvSpPr>
          <p:nvPr>
            <p:ph type="body" idx="1"/>
          </p:nvPr>
        </p:nvSpPr>
        <p:spPr>
          <a:xfrm>
            <a:off x="624000" y="1602000"/>
            <a:ext cx="10958400" cy="452520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endParaRPr kumimoji="0" lang="en-US" dirty="0"/>
          </a:p>
        </p:txBody>
      </p:sp>
      <p:sp>
        <p:nvSpPr>
          <p:cNvPr id="25" name="Title Placeholder 1"/>
          <p:cNvSpPr>
            <a:spLocks noGrp="1"/>
          </p:cNvSpPr>
          <p:nvPr>
            <p:ph type="title"/>
          </p:nvPr>
        </p:nvSpPr>
        <p:spPr>
          <a:xfrm>
            <a:off x="1440000" y="237600"/>
            <a:ext cx="9888000" cy="1022400"/>
          </a:xfrm>
          <a:prstGeom prst="rect">
            <a:avLst/>
          </a:prstGeom>
        </p:spPr>
        <p:txBody>
          <a:bodyPr vert="horz" lIns="91440" tIns="45720" rIns="91440" bIns="45720" rtlCol="0" anchor="ctr">
            <a:noAutofit/>
          </a:bodyPr>
          <a:lstStyle/>
          <a:p>
            <a:r>
              <a:rPr lang="en-US" dirty="0"/>
              <a:t>Click to edit Slide title</a:t>
            </a:r>
            <a:br>
              <a:rPr lang="en-US" dirty="0"/>
            </a:br>
            <a:r>
              <a:rPr lang="en-US" dirty="0"/>
              <a:t>Slide title can be extended to two lines</a:t>
            </a:r>
          </a:p>
        </p:txBody>
      </p:sp>
      <p:sp>
        <p:nvSpPr>
          <p:cNvPr id="26" name="Date Placeholder 3"/>
          <p:cNvSpPr>
            <a:spLocks noGrp="1"/>
          </p:cNvSpPr>
          <p:nvPr>
            <p:ph type="dt" sz="half" idx="2"/>
          </p:nvPr>
        </p:nvSpPr>
        <p:spPr>
          <a:xfrm>
            <a:off x="537600" y="6411600"/>
            <a:ext cx="1200000" cy="244800"/>
          </a:xfrm>
          <a:prstGeom prst="rect">
            <a:avLst/>
          </a:prstGeom>
        </p:spPr>
        <p:txBody>
          <a:bodyPr vert="horz" lIns="91440" tIns="45720" rIns="91440" bIns="45720" rtlCol="0" anchor="t" anchorCtr="0"/>
          <a:lstStyle>
            <a:lvl1pPr algn="l">
              <a:defRPr sz="1000" baseline="0">
                <a:solidFill>
                  <a:srgbClr val="727272"/>
                </a:solidFill>
                <a:latin typeface="Arial"/>
              </a:defRPr>
            </a:lvl1pPr>
          </a:lstStyle>
          <a:p>
            <a:fld id="{F89A2BCC-667C-46FD-9FC5-E12FFA1122FE}" type="datetimeFigureOut">
              <a:rPr lang="en-GB" smtClean="0"/>
              <a:t>20/11/2022</a:t>
            </a:fld>
            <a:endParaRPr lang="en-GB"/>
          </a:p>
        </p:txBody>
      </p:sp>
      <p:sp>
        <p:nvSpPr>
          <p:cNvPr id="27" name="Footer Placeholder 4"/>
          <p:cNvSpPr>
            <a:spLocks noGrp="1"/>
          </p:cNvSpPr>
          <p:nvPr>
            <p:ph type="ftr" sz="quarter" idx="3"/>
          </p:nvPr>
        </p:nvSpPr>
        <p:spPr>
          <a:xfrm>
            <a:off x="1824000" y="6411600"/>
            <a:ext cx="6240000" cy="244800"/>
          </a:xfrm>
          <a:prstGeom prst="rect">
            <a:avLst/>
          </a:prstGeom>
        </p:spPr>
        <p:txBody>
          <a:bodyPr vert="horz" lIns="91440" tIns="45720" rIns="91440" bIns="45720" rtlCol="0" anchor="t" anchorCtr="0"/>
          <a:lstStyle>
            <a:lvl1pPr algn="l">
              <a:defRPr sz="1000" kern="1200" baseline="0">
                <a:solidFill>
                  <a:srgbClr val="727272"/>
                </a:solidFill>
                <a:latin typeface="Arial"/>
              </a:defRPr>
            </a:lvl1pPr>
          </a:lstStyle>
          <a:p>
            <a:endParaRPr lang="en-GB"/>
          </a:p>
        </p:txBody>
      </p:sp>
      <p:sp>
        <p:nvSpPr>
          <p:cNvPr id="41" name="Slide Number Placeholder 5"/>
          <p:cNvSpPr>
            <a:spLocks noGrp="1"/>
          </p:cNvSpPr>
          <p:nvPr>
            <p:ph type="sldNum" sz="quarter" idx="4"/>
          </p:nvPr>
        </p:nvSpPr>
        <p:spPr>
          <a:xfrm>
            <a:off x="11520000" y="6411600"/>
            <a:ext cx="456000" cy="244800"/>
          </a:xfrm>
          <a:prstGeom prst="rect">
            <a:avLst/>
          </a:prstGeom>
        </p:spPr>
        <p:txBody>
          <a:bodyPr vert="horz" wrap="none" lIns="91440" tIns="45720" rIns="91440" bIns="45720" rtlCol="0" anchor="t" anchorCtr="0"/>
          <a:lstStyle>
            <a:lvl1pPr algn="r">
              <a:defRPr sz="1000" baseline="0">
                <a:solidFill>
                  <a:schemeClr val="bg1"/>
                </a:solidFill>
                <a:latin typeface="Arial"/>
              </a:defRPr>
            </a:lvl1pPr>
          </a:lstStyle>
          <a:p>
            <a:fld id="{AADCE504-A585-42EE-8B7D-F35ADAD4EBB5}" type="slidenum">
              <a:rPr lang="en-GB" smtClean="0"/>
              <a:t>‹nº›</a:t>
            </a:fld>
            <a:endParaRPr lang="en-GB"/>
          </a:p>
        </p:txBody>
      </p:sp>
    </p:spTree>
    <p:extLst>
      <p:ext uri="{BB962C8B-B14F-4D97-AF65-F5344CB8AC3E}">
        <p14:creationId xmlns:p14="http://schemas.microsoft.com/office/powerpoint/2010/main" val="228697793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p:txStyles>
    <p:titleStyle>
      <a:lvl1pPr algn="l" rtl="0" eaLnBrk="1" latinLnBrk="0" hangingPunct="1">
        <a:spcBef>
          <a:spcPct val="0"/>
        </a:spcBef>
        <a:buNone/>
        <a:defRPr kumimoji="0" sz="3200" kern="1200">
          <a:solidFill>
            <a:schemeClr val="tx1"/>
          </a:solidFill>
          <a:latin typeface="+mj-lt"/>
          <a:ea typeface="+mj-ea"/>
          <a:cs typeface="+mj-cs"/>
        </a:defRPr>
      </a:lvl1pPr>
    </p:titleStyle>
    <p:bodyStyle>
      <a:lvl1pPr marL="342000" indent="-342000" algn="l" rtl="0" eaLnBrk="1" latinLnBrk="0" hangingPunct="1">
        <a:spcBef>
          <a:spcPts val="768"/>
        </a:spcBef>
        <a:buClr>
          <a:schemeClr val="tx1"/>
        </a:buClr>
        <a:buFont typeface="Arial" pitchFamily="34" charset="0"/>
        <a:buChar char="•"/>
        <a:defRPr kumimoji="0" sz="3200" kern="1200">
          <a:solidFill>
            <a:schemeClr val="tx1"/>
          </a:solidFill>
          <a:latin typeface="+mn-lt"/>
          <a:ea typeface="+mn-ea"/>
          <a:cs typeface="+mn-cs"/>
        </a:defRPr>
      </a:lvl1pPr>
      <a:lvl2pPr marL="741600" indent="-284400" algn="l" rtl="0" eaLnBrk="1" latinLnBrk="0" hangingPunct="1">
        <a:spcBef>
          <a:spcPts val="672"/>
        </a:spcBef>
        <a:buClr>
          <a:schemeClr val="tx1"/>
        </a:buClr>
        <a:buFont typeface="Arial" pitchFamily="34" charset="0"/>
        <a:buChar char="–"/>
        <a:defRPr kumimoji="0" sz="2800" kern="1200">
          <a:solidFill>
            <a:schemeClr val="tx1"/>
          </a:solidFill>
          <a:latin typeface="+mn-lt"/>
          <a:ea typeface="+mn-ea"/>
          <a:cs typeface="+mn-cs"/>
        </a:defRPr>
      </a:lvl2pPr>
      <a:lvl3pPr marL="1144800" indent="-230400" algn="l" rtl="0" eaLnBrk="1" latinLnBrk="0" hangingPunct="1">
        <a:spcBef>
          <a:spcPts val="576"/>
        </a:spcBef>
        <a:buClr>
          <a:schemeClr val="tx1"/>
        </a:buClr>
        <a:buFont typeface="Arial" pitchFamily="34" charset="0"/>
        <a:buChar char="•"/>
        <a:defRPr kumimoji="0" sz="2400" kern="1200">
          <a:solidFill>
            <a:schemeClr val="tx1"/>
          </a:solidFill>
          <a:latin typeface="+mn-lt"/>
          <a:ea typeface="+mn-ea"/>
          <a:cs typeface="+mn-cs"/>
        </a:defRPr>
      </a:lvl3pPr>
      <a:lvl4pPr marL="1602000" indent="-230400" algn="l" rtl="0" eaLnBrk="1" latinLnBrk="0" hangingPunct="1">
        <a:spcBef>
          <a:spcPts val="480"/>
        </a:spcBef>
        <a:buClr>
          <a:schemeClr val="tx1"/>
        </a:buClr>
        <a:buFont typeface="Arial" pitchFamily="34" charset="0"/>
        <a:buChar char="–"/>
        <a:defRPr kumimoji="0" sz="2000" kern="1200">
          <a:solidFill>
            <a:schemeClr val="tx1"/>
          </a:solidFill>
          <a:latin typeface="+mn-lt"/>
          <a:ea typeface="+mn-ea"/>
          <a:cs typeface="+mn-cs"/>
        </a:defRPr>
      </a:lvl4pPr>
      <a:lvl5pPr marL="2059200" indent="-230400" algn="l" rtl="0" eaLnBrk="1" latinLnBrk="0" hangingPunct="1">
        <a:spcBef>
          <a:spcPts val="480"/>
        </a:spcBef>
        <a:buClr>
          <a:schemeClr val="tx1"/>
        </a:buClr>
        <a:buFont typeface="Arial" pitchFamily="34" charset="0"/>
        <a:buChar char="»"/>
        <a:defRPr kumimoji="0" sz="2000" kern="1200">
          <a:solidFill>
            <a:schemeClr val="tx1"/>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0" name="Image 8"/>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0924801" y="5328185"/>
            <a:ext cx="1267209" cy="1529631"/>
          </a:xfrm>
          <a:prstGeom prst="rect">
            <a:avLst/>
          </a:prstGeom>
        </p:spPr>
      </p:pic>
      <p:sp>
        <p:nvSpPr>
          <p:cNvPr id="21" name="Rectangle 20"/>
          <p:cNvSpPr/>
          <p:nvPr/>
        </p:nvSpPr>
        <p:spPr bwMode="auto">
          <a:xfrm>
            <a:off x="672000" y="1306800"/>
            <a:ext cx="10872000" cy="0"/>
          </a:xfrm>
          <a:prstGeom prst="rect">
            <a:avLst/>
          </a:prstGeom>
          <a:noFill/>
          <a:ln w="6350" cap="flat" cmpd="sng" algn="ctr">
            <a:solidFill>
              <a:srgbClr val="727272"/>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fr-FR" sz="2000" b="0" i="0" u="none" strike="noStrike" cap="none" normalizeH="0" baseline="0">
              <a:ln>
                <a:noFill/>
              </a:ln>
              <a:solidFill>
                <a:schemeClr val="tx1"/>
              </a:solidFill>
              <a:effectLst/>
              <a:latin typeface="Helvetica 65 Medium" pitchFamily="34" charset="0"/>
            </a:endParaRPr>
          </a:p>
        </p:txBody>
      </p:sp>
      <p:pic>
        <p:nvPicPr>
          <p:cNvPr id="24" name="Image 7"/>
          <p:cNvPicPr>
            <a:picLocks noChangeAspect="1"/>
          </p:cNvPicPr>
          <p:nvPr/>
        </p:nvPicPr>
        <p:blipFill>
          <a:blip r:embed="rId11" cstate="print"/>
          <a:stretch>
            <a:fillRect/>
          </a:stretch>
        </p:blipFill>
        <p:spPr>
          <a:xfrm>
            <a:off x="667201" y="288000"/>
            <a:ext cx="611537" cy="954000"/>
          </a:xfrm>
          <a:prstGeom prst="rect">
            <a:avLst/>
          </a:prstGeom>
        </p:spPr>
      </p:pic>
      <p:sp>
        <p:nvSpPr>
          <p:cNvPr id="13" name="Text Placeholder 12"/>
          <p:cNvSpPr>
            <a:spLocks noGrp="1"/>
          </p:cNvSpPr>
          <p:nvPr>
            <p:ph type="body" idx="1"/>
          </p:nvPr>
        </p:nvSpPr>
        <p:spPr>
          <a:xfrm>
            <a:off x="624000" y="1602000"/>
            <a:ext cx="10958400" cy="452520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endParaRPr kumimoji="0" lang="en-US" dirty="0"/>
          </a:p>
        </p:txBody>
      </p:sp>
      <p:sp>
        <p:nvSpPr>
          <p:cNvPr id="25" name="Title Placeholder 1"/>
          <p:cNvSpPr>
            <a:spLocks noGrp="1"/>
          </p:cNvSpPr>
          <p:nvPr>
            <p:ph type="title"/>
          </p:nvPr>
        </p:nvSpPr>
        <p:spPr>
          <a:xfrm>
            <a:off x="1440000" y="237600"/>
            <a:ext cx="9888000" cy="1022400"/>
          </a:xfrm>
          <a:prstGeom prst="rect">
            <a:avLst/>
          </a:prstGeom>
        </p:spPr>
        <p:txBody>
          <a:bodyPr vert="horz" lIns="91440" tIns="45720" rIns="91440" bIns="45720" rtlCol="0" anchor="ctr">
            <a:noAutofit/>
          </a:bodyPr>
          <a:lstStyle/>
          <a:p>
            <a:r>
              <a:rPr lang="en-US" dirty="0"/>
              <a:t>Click to edit Slide title</a:t>
            </a:r>
            <a:br>
              <a:rPr lang="en-US" dirty="0"/>
            </a:br>
            <a:r>
              <a:rPr lang="en-US" dirty="0"/>
              <a:t>Slide title can be extended to two lines</a:t>
            </a:r>
          </a:p>
        </p:txBody>
      </p:sp>
      <p:sp>
        <p:nvSpPr>
          <p:cNvPr id="26" name="Date Placeholder 3"/>
          <p:cNvSpPr>
            <a:spLocks noGrp="1"/>
          </p:cNvSpPr>
          <p:nvPr>
            <p:ph type="dt" sz="half" idx="2"/>
          </p:nvPr>
        </p:nvSpPr>
        <p:spPr>
          <a:xfrm>
            <a:off x="537600" y="6411600"/>
            <a:ext cx="1200000" cy="244800"/>
          </a:xfrm>
          <a:prstGeom prst="rect">
            <a:avLst/>
          </a:prstGeom>
        </p:spPr>
        <p:txBody>
          <a:bodyPr vert="horz" lIns="91440" tIns="45720" rIns="91440" bIns="45720" rtlCol="0" anchor="t" anchorCtr="0"/>
          <a:lstStyle>
            <a:lvl1pPr algn="l">
              <a:defRPr sz="1000" baseline="0">
                <a:solidFill>
                  <a:srgbClr val="727272"/>
                </a:solidFill>
                <a:latin typeface="Arial"/>
              </a:defRPr>
            </a:lvl1pPr>
          </a:lstStyle>
          <a:p>
            <a:fld id="{053EBE8B-B3A8-461E-B4D6-436E79131016}" type="datetimeFigureOut">
              <a:rPr lang="en-GB" smtClean="0"/>
              <a:t>20/11/2022</a:t>
            </a:fld>
            <a:endParaRPr lang="en-GB"/>
          </a:p>
        </p:txBody>
      </p:sp>
      <p:sp>
        <p:nvSpPr>
          <p:cNvPr id="27" name="Footer Placeholder 4"/>
          <p:cNvSpPr>
            <a:spLocks noGrp="1"/>
          </p:cNvSpPr>
          <p:nvPr>
            <p:ph type="ftr" sz="quarter" idx="3"/>
          </p:nvPr>
        </p:nvSpPr>
        <p:spPr>
          <a:xfrm>
            <a:off x="1824000" y="6411600"/>
            <a:ext cx="6240000" cy="244800"/>
          </a:xfrm>
          <a:prstGeom prst="rect">
            <a:avLst/>
          </a:prstGeom>
        </p:spPr>
        <p:txBody>
          <a:bodyPr vert="horz" lIns="91440" tIns="45720" rIns="91440" bIns="45720" rtlCol="0" anchor="t" anchorCtr="0"/>
          <a:lstStyle>
            <a:lvl1pPr algn="l">
              <a:defRPr sz="1000" kern="1200" baseline="0">
                <a:solidFill>
                  <a:srgbClr val="727272"/>
                </a:solidFill>
                <a:latin typeface="Arial"/>
              </a:defRPr>
            </a:lvl1pPr>
          </a:lstStyle>
          <a:p>
            <a:endParaRPr lang="en-GB"/>
          </a:p>
        </p:txBody>
      </p:sp>
      <p:sp>
        <p:nvSpPr>
          <p:cNvPr id="41" name="Slide Number Placeholder 5"/>
          <p:cNvSpPr>
            <a:spLocks noGrp="1"/>
          </p:cNvSpPr>
          <p:nvPr>
            <p:ph type="sldNum" sz="quarter" idx="4"/>
          </p:nvPr>
        </p:nvSpPr>
        <p:spPr>
          <a:xfrm>
            <a:off x="11520000" y="6411600"/>
            <a:ext cx="456000" cy="244800"/>
          </a:xfrm>
          <a:prstGeom prst="rect">
            <a:avLst/>
          </a:prstGeom>
        </p:spPr>
        <p:txBody>
          <a:bodyPr vert="horz" wrap="none" lIns="91440" tIns="45720" rIns="91440" bIns="45720" rtlCol="0" anchor="t" anchorCtr="0"/>
          <a:lstStyle>
            <a:lvl1pPr algn="r">
              <a:defRPr sz="1000" baseline="0">
                <a:solidFill>
                  <a:schemeClr val="bg1"/>
                </a:solidFill>
                <a:latin typeface="Arial"/>
              </a:defRPr>
            </a:lvl1pPr>
          </a:lstStyle>
          <a:p>
            <a:fld id="{D8E8902B-94F2-4657-A5F9-9257AE413056}" type="slidenum">
              <a:rPr lang="en-GB" smtClean="0"/>
              <a:t>‹nº›</a:t>
            </a:fld>
            <a:endParaRPr lang="en-GB"/>
          </a:p>
        </p:txBody>
      </p:sp>
    </p:spTree>
    <p:extLst>
      <p:ext uri="{BB962C8B-B14F-4D97-AF65-F5344CB8AC3E}">
        <p14:creationId xmlns:p14="http://schemas.microsoft.com/office/powerpoint/2010/main" val="1353880287"/>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Lst>
  <p:txStyles>
    <p:titleStyle>
      <a:lvl1pPr algn="l" rtl="0" eaLnBrk="1" latinLnBrk="0" hangingPunct="1">
        <a:spcBef>
          <a:spcPct val="0"/>
        </a:spcBef>
        <a:buNone/>
        <a:defRPr kumimoji="0" sz="3200" kern="1200">
          <a:solidFill>
            <a:schemeClr val="tx1"/>
          </a:solidFill>
          <a:latin typeface="+mj-lt"/>
          <a:ea typeface="+mj-ea"/>
          <a:cs typeface="+mj-cs"/>
        </a:defRPr>
      </a:lvl1pPr>
    </p:titleStyle>
    <p:bodyStyle>
      <a:lvl1pPr marL="342000" indent="-342000" algn="l" rtl="0" eaLnBrk="1" latinLnBrk="0" hangingPunct="1">
        <a:spcBef>
          <a:spcPts val="768"/>
        </a:spcBef>
        <a:buClr>
          <a:schemeClr val="tx1"/>
        </a:buClr>
        <a:buFont typeface="Arial" pitchFamily="34" charset="0"/>
        <a:buChar char="•"/>
        <a:defRPr kumimoji="0" sz="3200" kern="1200">
          <a:solidFill>
            <a:schemeClr val="tx1"/>
          </a:solidFill>
          <a:latin typeface="+mn-lt"/>
          <a:ea typeface="+mn-ea"/>
          <a:cs typeface="+mn-cs"/>
        </a:defRPr>
      </a:lvl1pPr>
      <a:lvl2pPr marL="741600" indent="-284400" algn="l" rtl="0" eaLnBrk="1" latinLnBrk="0" hangingPunct="1">
        <a:spcBef>
          <a:spcPts val="672"/>
        </a:spcBef>
        <a:buClr>
          <a:schemeClr val="tx1"/>
        </a:buClr>
        <a:buFont typeface="Arial" pitchFamily="34" charset="0"/>
        <a:buChar char="–"/>
        <a:defRPr kumimoji="0" sz="2800" kern="1200">
          <a:solidFill>
            <a:schemeClr val="tx1"/>
          </a:solidFill>
          <a:latin typeface="+mn-lt"/>
          <a:ea typeface="+mn-ea"/>
          <a:cs typeface="+mn-cs"/>
        </a:defRPr>
      </a:lvl2pPr>
      <a:lvl3pPr marL="1144800" indent="-230400" algn="l" rtl="0" eaLnBrk="1" latinLnBrk="0" hangingPunct="1">
        <a:spcBef>
          <a:spcPts val="576"/>
        </a:spcBef>
        <a:buClr>
          <a:schemeClr val="tx1"/>
        </a:buClr>
        <a:buFont typeface="Arial" pitchFamily="34" charset="0"/>
        <a:buChar char="•"/>
        <a:defRPr kumimoji="0" sz="2400" kern="1200">
          <a:solidFill>
            <a:schemeClr val="tx1"/>
          </a:solidFill>
          <a:latin typeface="+mn-lt"/>
          <a:ea typeface="+mn-ea"/>
          <a:cs typeface="+mn-cs"/>
        </a:defRPr>
      </a:lvl3pPr>
      <a:lvl4pPr marL="1602000" indent="-230400" algn="l" rtl="0" eaLnBrk="1" latinLnBrk="0" hangingPunct="1">
        <a:spcBef>
          <a:spcPts val="480"/>
        </a:spcBef>
        <a:buClr>
          <a:schemeClr val="tx1"/>
        </a:buClr>
        <a:buFont typeface="Arial" pitchFamily="34" charset="0"/>
        <a:buChar char="–"/>
        <a:defRPr kumimoji="0" sz="2000" kern="1200">
          <a:solidFill>
            <a:schemeClr val="tx1"/>
          </a:solidFill>
          <a:latin typeface="+mn-lt"/>
          <a:ea typeface="+mn-ea"/>
          <a:cs typeface="+mn-cs"/>
        </a:defRPr>
      </a:lvl4pPr>
      <a:lvl5pPr marL="2059200" indent="-230400" algn="l" rtl="0" eaLnBrk="1" latinLnBrk="0" hangingPunct="1">
        <a:spcBef>
          <a:spcPts val="480"/>
        </a:spcBef>
        <a:buClr>
          <a:schemeClr val="tx1"/>
        </a:buClr>
        <a:buFont typeface="Arial" pitchFamily="34" charset="0"/>
        <a:buChar char="»"/>
        <a:defRPr kumimoji="0" sz="2000" kern="1200">
          <a:solidFill>
            <a:schemeClr val="tx1"/>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hyperlink" Target="http://www.oecd.org/dac/financing-sustainable-development/" TargetMode="External"/><Relationship Id="rId7" Type="http://schemas.openxmlformats.org/officeDocument/2006/relationships/hyperlink" Target="http://www.tossd.org/" TargetMode="External"/><Relationship Id="rId2" Type="http://schemas.openxmlformats.org/officeDocument/2006/relationships/hyperlink" Target="http://www.oecd.org/dac/" TargetMode="External"/><Relationship Id="rId1" Type="http://schemas.openxmlformats.org/officeDocument/2006/relationships/slideLayout" Target="../slideLayouts/slideLayout6.xml"/><Relationship Id="rId6" Type="http://schemas.openxmlformats.org/officeDocument/2006/relationships/hyperlink" Target="http://stats.oecd.org/qwids/" TargetMode="External"/><Relationship Id="rId5" Type="http://schemas.openxmlformats.org/officeDocument/2006/relationships/hyperlink" Target="http://www.oecd.org/dac/financing-sustainable-development/development-finance-data/" TargetMode="External"/><Relationship Id="rId4" Type="http://schemas.openxmlformats.org/officeDocument/2006/relationships/hyperlink" Target="http://www.oecd.org/dac/financing-sustainable-development/development-finance-standards/"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image" Target="../media/image11.png"/><Relationship Id="rId4" Type="http://schemas.openxmlformats.org/officeDocument/2006/relationships/image" Target="../media/image10.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mcprinciples.apec.org/wp-content/uploads/2020/06/Government-Strategies-to-Encourage-Ethical-Business-Conduct-06-17-2020.pdf"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hyperlink" Target="https://www.oecd.org/investment/toolkit/policyareas/responsiblebusinessconduct/42267935.pdf" TargetMode="External"/><Relationship Id="rId4" Type="http://schemas.openxmlformats.org/officeDocument/2006/relationships/hyperlink" Target="https://www.international.gc.ca/trade-commerce/consultations/responsible_business-conduit_responsable/issue-travail.aspx?lang=eng"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www.oecd.org/dac/financing-sustainable-development/ODA-eligibility_%20of_COVID-19_related_activities_final.pdf" TargetMode="Externa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11.xml"/><Relationship Id="rId5" Type="http://schemas.openxmlformats.org/officeDocument/2006/relationships/image" Target="../media/image14.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12A3E4-044F-450C-91BD-FAA0A7B48803}" type="slidenum">
              <a:rPr kumimoji="0" lang="en-GB" sz="1000" b="0" i="0" u="none" strike="noStrike" kern="1200" cap="none" spc="0" normalizeH="0" baseline="0" noProof="0" smtClean="0">
                <a:ln>
                  <a:noFill/>
                </a:ln>
                <a:solidFill>
                  <a:prstClr val="white"/>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000" b="0" i="0" u="none" strike="noStrike" kern="1200" cap="none" spc="0" normalizeH="0" baseline="0" noProof="0" dirty="0">
              <a:ln>
                <a:noFill/>
              </a:ln>
              <a:solidFill>
                <a:prstClr val="white"/>
              </a:solidFill>
              <a:effectLst/>
              <a:uLnTx/>
              <a:uFillTx/>
              <a:latin typeface="Arial"/>
              <a:ea typeface="+mn-ea"/>
              <a:cs typeface="+mn-cs"/>
            </a:endParaRPr>
          </a:p>
        </p:txBody>
      </p:sp>
      <p:sp>
        <p:nvSpPr>
          <p:cNvPr id="12" name="Content Placeholder 2"/>
          <p:cNvSpPr txBox="1">
            <a:spLocks/>
          </p:cNvSpPr>
          <p:nvPr/>
        </p:nvSpPr>
        <p:spPr>
          <a:xfrm>
            <a:off x="1662273" y="1467852"/>
            <a:ext cx="8619130" cy="5214711"/>
          </a:xfrm>
          <a:prstGeom prst="rect">
            <a:avLst/>
          </a:prstGeom>
        </p:spPr>
        <p:txBody>
          <a:bodyPr/>
          <a:lstStyle>
            <a:lvl1pPr marL="342900" indent="-342900" algn="l" defTabSz="914400" rtl="0" eaLnBrk="1" latinLnBrk="0" hangingPunct="1">
              <a:spcBef>
                <a:spcPct val="20000"/>
              </a:spcBef>
              <a:buClr>
                <a:srgbClr val="009999"/>
              </a:buClr>
              <a:buFont typeface="Arial" panose="020B0604020202020204" pitchFamily="34" charset="0"/>
              <a:buChar char="•"/>
              <a:defRPr sz="2800" kern="1200">
                <a:solidFill>
                  <a:schemeClr val="tx1"/>
                </a:solidFill>
                <a:latin typeface="+mn-lt"/>
                <a:ea typeface="+mn-ea"/>
                <a:cs typeface="Arial" panose="020B0604020202020204" pitchFamily="34" charset="0"/>
              </a:defRPr>
            </a:lvl1pPr>
            <a:lvl2pPr marL="742950" indent="-285750" algn="l" defTabSz="914400" rtl="0" eaLnBrk="1" latinLnBrk="0" hangingPunct="1">
              <a:spcBef>
                <a:spcPct val="20000"/>
              </a:spcBef>
              <a:buClr>
                <a:srgbClr val="BEA56E"/>
              </a:buClr>
              <a:buFont typeface="Arial" panose="020B0604020202020204" pitchFamily="34" charset="0"/>
              <a:buChar char="–"/>
              <a:defRPr sz="2400" kern="1200">
                <a:solidFill>
                  <a:schemeClr val="tx1"/>
                </a:solidFill>
                <a:latin typeface="+mn-lt"/>
                <a:ea typeface="+mn-ea"/>
                <a:cs typeface="Arial" panose="020B0604020202020204" pitchFamily="34" charset="0"/>
              </a:defRPr>
            </a:lvl2pPr>
            <a:lvl3pPr marL="1143000" indent="-228600" algn="l" defTabSz="914400" rtl="0" eaLnBrk="1" latinLnBrk="0" hangingPunct="1">
              <a:spcBef>
                <a:spcPct val="20000"/>
              </a:spcBef>
              <a:buClr>
                <a:schemeClr val="bg1">
                  <a:lumMod val="65000"/>
                </a:schemeClr>
              </a:buClr>
              <a:buFont typeface="Arial" panose="020B0604020202020204" pitchFamily="34" charset="0"/>
              <a:buChar char="•"/>
              <a:defRPr sz="2200" kern="1200">
                <a:solidFill>
                  <a:schemeClr val="tx1"/>
                </a:solidFill>
                <a:latin typeface="+mn-lt"/>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marR="0" lvl="0" indent="-342900" algn="just" defTabSz="914400" rtl="0" eaLnBrk="1" fontAlgn="auto" latinLnBrk="0" hangingPunct="1">
              <a:lnSpc>
                <a:spcPct val="100000"/>
              </a:lnSpc>
              <a:spcBef>
                <a:spcPts val="600"/>
              </a:spcBef>
              <a:spcAft>
                <a:spcPts val="600"/>
              </a:spcAft>
              <a:buClr>
                <a:srgbClr val="009999"/>
              </a:buClr>
              <a:buSzPct val="100000"/>
              <a:buFont typeface="Arial" panose="020B0604020202020204" pitchFamily="34" charset="0"/>
              <a:buChar char="•"/>
              <a:tabLst/>
              <a:defRPr/>
            </a:pPr>
            <a:r>
              <a:rPr kumimoji="0" lang="en-US" altLang="en-US" sz="2000" b="0" i="0" u="none" strike="noStrike" kern="1200" cap="none" spc="0" normalizeH="0" baseline="0" noProof="0" dirty="0">
                <a:ln>
                  <a:noFill/>
                </a:ln>
                <a:solidFill>
                  <a:srgbClr val="727272"/>
                </a:solidFill>
                <a:effectLst/>
                <a:uLnTx/>
                <a:uFillTx/>
                <a:latin typeface="Georgia"/>
                <a:ea typeface="+mn-ea"/>
                <a:cs typeface="Arial" panose="020B0604020202020204" pitchFamily="34" charset="0"/>
              </a:rPr>
              <a:t>ODA Flows to the DAC List of ODA recipients (countries and multilateral development institutions)</a:t>
            </a:r>
          </a:p>
          <a:p>
            <a:pPr marL="457200" marR="0" lvl="0" indent="-457200" algn="l" defTabSz="914400" rtl="0" eaLnBrk="1" fontAlgn="auto" latinLnBrk="0" hangingPunct="1">
              <a:lnSpc>
                <a:spcPct val="100000"/>
              </a:lnSpc>
              <a:spcBef>
                <a:spcPts val="600"/>
              </a:spcBef>
              <a:spcAft>
                <a:spcPts val="600"/>
              </a:spcAft>
              <a:buClr>
                <a:srgbClr val="009999"/>
              </a:buClr>
              <a:buSzPct val="150000"/>
              <a:buFont typeface="Wingdings" pitchFamily="2" charset="2"/>
              <a:buAutoNum type="arabicPeriod"/>
              <a:tabLst/>
              <a:defRPr/>
            </a:pPr>
            <a:endParaRPr kumimoji="0" lang="en-GB" altLang="en-US" sz="2000" b="0" i="0" u="none" strike="noStrike" kern="1200" cap="none" spc="0" normalizeH="0" baseline="0" noProof="0" dirty="0">
              <a:ln>
                <a:noFill/>
              </a:ln>
              <a:solidFill>
                <a:srgbClr val="727272"/>
              </a:solidFill>
              <a:effectLst/>
              <a:uLnTx/>
              <a:uFillTx/>
              <a:latin typeface="Georgia"/>
              <a:ea typeface="+mn-ea"/>
              <a:cs typeface="Arial" panose="020B0604020202020204" pitchFamily="34" charset="0"/>
            </a:endParaRPr>
          </a:p>
          <a:p>
            <a:pPr marL="457200" marR="0" lvl="0" indent="-457200" algn="l" defTabSz="914400" rtl="0" eaLnBrk="1" fontAlgn="auto" latinLnBrk="0" hangingPunct="1">
              <a:lnSpc>
                <a:spcPct val="100000"/>
              </a:lnSpc>
              <a:spcBef>
                <a:spcPts val="600"/>
              </a:spcBef>
              <a:spcAft>
                <a:spcPts val="600"/>
              </a:spcAft>
              <a:buClr>
                <a:srgbClr val="009999"/>
              </a:buClr>
              <a:buSzPct val="150000"/>
              <a:buFont typeface="Wingdings" pitchFamily="2" charset="2"/>
              <a:buAutoNum type="arabicPeriod"/>
              <a:tabLst/>
              <a:defRPr/>
            </a:pPr>
            <a:endParaRPr kumimoji="0" lang="en-GB" altLang="en-US" sz="2000" b="0" i="0" u="none" strike="noStrike" kern="1200" cap="none" spc="0" normalizeH="0" baseline="0" noProof="0" dirty="0">
              <a:ln>
                <a:noFill/>
              </a:ln>
              <a:solidFill>
                <a:srgbClr val="727272"/>
              </a:solidFill>
              <a:effectLst/>
              <a:uLnTx/>
              <a:uFillTx/>
              <a:latin typeface="Georgia"/>
              <a:ea typeface="+mn-ea"/>
              <a:cs typeface="Arial" panose="020B0604020202020204" pitchFamily="34" charset="0"/>
            </a:endParaRPr>
          </a:p>
          <a:p>
            <a:pPr marL="342900" marR="0" lvl="0" indent="-342900" algn="l" defTabSz="914400" rtl="0" eaLnBrk="1" fontAlgn="auto" latinLnBrk="0" hangingPunct="1">
              <a:lnSpc>
                <a:spcPct val="100000"/>
              </a:lnSpc>
              <a:spcBef>
                <a:spcPts val="600"/>
              </a:spcBef>
              <a:spcAft>
                <a:spcPts val="600"/>
              </a:spcAft>
              <a:buClr>
                <a:srgbClr val="009999"/>
              </a:buClr>
              <a:buSzPct val="150000"/>
              <a:buFont typeface="Arial" charset="0"/>
              <a:buChar char="•"/>
              <a:tabLst/>
              <a:defRPr/>
            </a:pPr>
            <a:endParaRPr kumimoji="0" lang="en-GB" altLang="en-US" sz="1400" b="0" i="0" u="none" strike="noStrike" kern="1200" cap="none" spc="0" normalizeH="0" baseline="0" noProof="0" dirty="0">
              <a:ln>
                <a:noFill/>
              </a:ln>
              <a:solidFill>
                <a:srgbClr val="727272"/>
              </a:solidFill>
              <a:effectLst/>
              <a:uLnTx/>
              <a:uFillTx/>
              <a:latin typeface="Georgia"/>
              <a:ea typeface="+mn-ea"/>
              <a:cs typeface="Arial" panose="020B0604020202020204" pitchFamily="34" charset="0"/>
            </a:endParaRPr>
          </a:p>
          <a:p>
            <a:pPr marL="342900" marR="0" lvl="0" indent="-342900" algn="l" defTabSz="914400" rtl="0" eaLnBrk="1" fontAlgn="auto" latinLnBrk="0" hangingPunct="1">
              <a:lnSpc>
                <a:spcPct val="100000"/>
              </a:lnSpc>
              <a:spcBef>
                <a:spcPts val="600"/>
              </a:spcBef>
              <a:spcAft>
                <a:spcPts val="600"/>
              </a:spcAft>
              <a:buClr>
                <a:srgbClr val="009999"/>
              </a:buClr>
              <a:buSzPct val="150000"/>
              <a:buFont typeface="Arial" charset="0"/>
              <a:buChar char="•"/>
              <a:tabLst/>
              <a:defRPr/>
            </a:pPr>
            <a:endParaRPr kumimoji="0" lang="en-US" altLang="en-US" sz="2000" b="0" i="0" u="none" strike="noStrike" kern="1200" cap="none" spc="0" normalizeH="0" baseline="0" noProof="0" dirty="0">
              <a:ln>
                <a:noFill/>
              </a:ln>
              <a:solidFill>
                <a:srgbClr val="727272"/>
              </a:solidFill>
              <a:effectLst/>
              <a:uLnTx/>
              <a:uFillTx/>
              <a:latin typeface="Georgia"/>
              <a:ea typeface="+mn-ea"/>
              <a:cs typeface="Arial" panose="020B0604020202020204" pitchFamily="34" charset="0"/>
            </a:endParaRPr>
          </a:p>
        </p:txBody>
      </p:sp>
      <p:sp>
        <p:nvSpPr>
          <p:cNvPr id="18" name="Rectangle 17"/>
          <p:cNvSpPr/>
          <p:nvPr/>
        </p:nvSpPr>
        <p:spPr>
          <a:xfrm>
            <a:off x="1870422" y="2437777"/>
            <a:ext cx="1167851" cy="1164342"/>
          </a:xfrm>
          <a:prstGeom prst="rect">
            <a:avLst/>
          </a:prstGeom>
          <a:solidFill>
            <a:schemeClr val="accent4">
              <a:lumMod val="75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5400" b="1" i="0" u="none" strike="noStrike" kern="1200" cap="none" spc="0" normalizeH="0" baseline="0" noProof="0" dirty="0">
                <a:ln>
                  <a:noFill/>
                </a:ln>
                <a:solidFill>
                  <a:prstClr val="white"/>
                </a:solidFill>
                <a:effectLst/>
                <a:uLnTx/>
                <a:uFillTx/>
                <a:latin typeface="Georgia"/>
                <a:ea typeface="+mn-ea"/>
                <a:cs typeface="+mn-cs"/>
              </a:rPr>
              <a:t>O</a:t>
            </a:r>
            <a:endParaRPr kumimoji="0" lang="en-GB" sz="5400" b="1" i="0" u="none" strike="noStrike" kern="1200" cap="none" spc="0" normalizeH="0" baseline="0" noProof="0" dirty="0">
              <a:ln>
                <a:noFill/>
              </a:ln>
              <a:solidFill>
                <a:prstClr val="white"/>
              </a:solidFill>
              <a:effectLst/>
              <a:uLnTx/>
              <a:uFillTx/>
              <a:latin typeface="Georgia"/>
              <a:ea typeface="+mn-ea"/>
              <a:cs typeface="+mn-cs"/>
            </a:endParaRPr>
          </a:p>
        </p:txBody>
      </p:sp>
      <p:sp>
        <p:nvSpPr>
          <p:cNvPr id="19" name="Rectangle 18"/>
          <p:cNvSpPr/>
          <p:nvPr/>
        </p:nvSpPr>
        <p:spPr>
          <a:xfrm>
            <a:off x="1896532" y="3801501"/>
            <a:ext cx="1141741" cy="1066800"/>
          </a:xfrm>
          <a:prstGeom prst="rect">
            <a:avLst/>
          </a:prstGeom>
          <a:solidFill>
            <a:srgbClr val="92D050"/>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1" i="0" u="none" strike="noStrike" kern="1200" cap="none" spc="0" normalizeH="0" baseline="0" noProof="0" dirty="0">
                <a:ln>
                  <a:noFill/>
                </a:ln>
                <a:solidFill>
                  <a:prstClr val="white"/>
                </a:solidFill>
                <a:effectLst/>
                <a:uLnTx/>
                <a:uFillTx/>
                <a:latin typeface="Georgia"/>
                <a:ea typeface="+mn-ea"/>
                <a:cs typeface="+mn-cs"/>
              </a:rPr>
              <a:t>D</a:t>
            </a:r>
          </a:p>
        </p:txBody>
      </p:sp>
      <p:sp>
        <p:nvSpPr>
          <p:cNvPr id="20" name="Rectangle 19"/>
          <p:cNvSpPr/>
          <p:nvPr/>
        </p:nvSpPr>
        <p:spPr>
          <a:xfrm>
            <a:off x="1875800" y="5027398"/>
            <a:ext cx="1162472" cy="1247019"/>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1" i="0" u="none" strike="noStrike" kern="1200" cap="none" spc="0" normalizeH="0" baseline="0" noProof="0" dirty="0">
                <a:ln>
                  <a:noFill/>
                </a:ln>
                <a:solidFill>
                  <a:prstClr val="white"/>
                </a:solidFill>
                <a:effectLst/>
                <a:uLnTx/>
                <a:uFillTx/>
                <a:latin typeface="Georgia"/>
                <a:ea typeface="+mn-ea"/>
                <a:cs typeface="+mn-cs"/>
              </a:rPr>
              <a:t>A</a:t>
            </a:r>
          </a:p>
        </p:txBody>
      </p:sp>
      <p:sp>
        <p:nvSpPr>
          <p:cNvPr id="21" name="Rectangle 20"/>
          <p:cNvSpPr/>
          <p:nvPr/>
        </p:nvSpPr>
        <p:spPr>
          <a:xfrm>
            <a:off x="3276600" y="2663637"/>
            <a:ext cx="6934200" cy="1107996"/>
          </a:xfrm>
          <a:prstGeom prst="rect">
            <a:avLst/>
          </a:prstGeom>
        </p:spPr>
        <p:txBody>
          <a:bodyPr wrap="square">
            <a:spAutoFit/>
          </a:bodyPr>
          <a:lstStyle/>
          <a:p>
            <a:pPr marL="0" marR="0" lvl="1" indent="0" algn="l" defTabSz="914400" rtl="0" eaLnBrk="1" fontAlgn="auto" latinLnBrk="0" hangingPunct="1">
              <a:lnSpc>
                <a:spcPct val="100000"/>
              </a:lnSpc>
              <a:spcBef>
                <a:spcPts val="0"/>
              </a:spcBef>
              <a:spcAft>
                <a:spcPts val="600"/>
              </a:spcAft>
              <a:buClrTx/>
              <a:buSzTx/>
              <a:buFontTx/>
              <a:buNone/>
              <a:tabLst/>
              <a:defRPr/>
            </a:pPr>
            <a:r>
              <a:rPr kumimoji="0" lang="en-US" sz="2200" b="1" i="0" u="none" strike="noStrike" kern="1200" cap="none" spc="0" normalizeH="0" baseline="0" noProof="0" dirty="0">
                <a:ln>
                  <a:noFill/>
                </a:ln>
                <a:solidFill>
                  <a:srgbClr val="009999"/>
                </a:solidFill>
                <a:effectLst/>
                <a:uLnTx/>
                <a:uFillTx/>
                <a:latin typeface="Georgia"/>
                <a:ea typeface="+mn-ea"/>
                <a:cs typeface="+mn-cs"/>
              </a:rPr>
              <a:t>“Official”:  </a:t>
            </a:r>
            <a:r>
              <a:rPr kumimoji="0" lang="en-US" sz="2200" b="0" i="0" u="none" strike="noStrike" kern="1200" cap="none" spc="0" normalizeH="0" baseline="0" noProof="0" dirty="0">
                <a:ln>
                  <a:noFill/>
                </a:ln>
                <a:solidFill>
                  <a:srgbClr val="727272"/>
                </a:solidFill>
                <a:effectLst/>
                <a:uLnTx/>
                <a:uFillTx/>
                <a:latin typeface="Georgia"/>
                <a:ea typeface="+mn-ea"/>
                <a:cs typeface="Arial" panose="020B0604020202020204" pitchFamily="34" charset="0"/>
              </a:rPr>
              <a:t>Provided by </a:t>
            </a:r>
            <a:r>
              <a:rPr kumimoji="0" lang="en-US" sz="2200" b="1" i="0" u="none" strike="noStrike" kern="1200" cap="none" spc="0" normalizeH="0" baseline="0" noProof="0" dirty="0">
                <a:ln>
                  <a:noFill/>
                </a:ln>
                <a:solidFill>
                  <a:srgbClr val="727272"/>
                </a:solidFill>
                <a:effectLst/>
                <a:uLnTx/>
                <a:uFillTx/>
                <a:latin typeface="Georgia"/>
                <a:ea typeface="+mn-ea"/>
                <a:cs typeface="Arial" panose="020B0604020202020204" pitchFamily="34" charset="0"/>
              </a:rPr>
              <a:t>official agencies</a:t>
            </a:r>
            <a:r>
              <a:rPr kumimoji="0" lang="en-US" sz="2200" b="0" i="0" u="none" strike="noStrike" kern="1200" cap="none" spc="0" normalizeH="0" baseline="0" noProof="0" dirty="0">
                <a:ln>
                  <a:noFill/>
                </a:ln>
                <a:solidFill>
                  <a:srgbClr val="727272"/>
                </a:solidFill>
                <a:effectLst/>
                <a:uLnTx/>
                <a:uFillTx/>
                <a:latin typeface="Georgia"/>
                <a:ea typeface="+mn-ea"/>
                <a:cs typeface="Arial" panose="020B0604020202020204" pitchFamily="34" charset="0"/>
              </a:rPr>
              <a:t>, including state and local governments, or by their executive agencies</a:t>
            </a:r>
          </a:p>
        </p:txBody>
      </p:sp>
      <p:sp>
        <p:nvSpPr>
          <p:cNvPr id="22" name="Rectangle 21"/>
          <p:cNvSpPr/>
          <p:nvPr/>
        </p:nvSpPr>
        <p:spPr>
          <a:xfrm>
            <a:off x="3215235" y="3804640"/>
            <a:ext cx="6934200" cy="1107996"/>
          </a:xfrm>
          <a:prstGeom prst="rect">
            <a:avLst/>
          </a:prstGeom>
        </p:spPr>
        <p:txBody>
          <a:bodyPr wrap="square">
            <a:spAutoFit/>
          </a:bodyPr>
          <a:lstStyle/>
          <a:p>
            <a:pPr marL="0" marR="0" lvl="1" indent="0" algn="l" defTabSz="914400" rtl="0" eaLnBrk="1" fontAlgn="auto" latinLnBrk="0" hangingPunct="1">
              <a:lnSpc>
                <a:spcPct val="100000"/>
              </a:lnSpc>
              <a:spcBef>
                <a:spcPts val="0"/>
              </a:spcBef>
              <a:spcAft>
                <a:spcPts val="600"/>
              </a:spcAft>
              <a:buClrTx/>
              <a:buSzTx/>
              <a:buFontTx/>
              <a:buNone/>
              <a:tabLst/>
              <a:defRPr/>
            </a:pPr>
            <a:r>
              <a:rPr kumimoji="0" lang="en-US" sz="2200" b="1" i="0" u="none" strike="noStrike" kern="1200" cap="none" spc="0" normalizeH="0" baseline="0" noProof="0" dirty="0">
                <a:ln>
                  <a:noFill/>
                </a:ln>
                <a:solidFill>
                  <a:srgbClr val="009999"/>
                </a:solidFill>
                <a:effectLst/>
                <a:uLnTx/>
                <a:uFillTx/>
                <a:latin typeface="Arial"/>
                <a:ea typeface="+mn-ea"/>
                <a:cs typeface="+mn-cs"/>
              </a:rPr>
              <a:t>“Developmental”: </a:t>
            </a:r>
            <a:r>
              <a:rPr kumimoji="0" lang="en-US" sz="2200" b="0" i="0" u="none" strike="noStrike" kern="1200" cap="none" spc="0" normalizeH="0" baseline="0" noProof="0" dirty="0">
                <a:ln>
                  <a:noFill/>
                </a:ln>
                <a:solidFill>
                  <a:srgbClr val="727272"/>
                </a:solidFill>
                <a:effectLst/>
                <a:uLnTx/>
                <a:uFillTx/>
                <a:latin typeface="Arial"/>
                <a:ea typeface="+mn-ea"/>
                <a:cs typeface="Arial" panose="020B0604020202020204" pitchFamily="34" charset="0"/>
              </a:rPr>
              <a:t>Administered with the promotion of the </a:t>
            </a:r>
            <a:r>
              <a:rPr kumimoji="0" lang="en-US" sz="2200" b="1" i="0" u="none" strike="noStrike" kern="1200" cap="none" spc="0" normalizeH="0" baseline="0" noProof="0" dirty="0">
                <a:ln>
                  <a:noFill/>
                </a:ln>
                <a:solidFill>
                  <a:srgbClr val="727272"/>
                </a:solidFill>
                <a:effectLst/>
                <a:uLnTx/>
                <a:uFillTx/>
                <a:latin typeface="Arial"/>
                <a:ea typeface="+mn-ea"/>
                <a:cs typeface="Arial" panose="020B0604020202020204" pitchFamily="34" charset="0"/>
              </a:rPr>
              <a:t>economic development and welfare of developing countries as its </a:t>
            </a:r>
            <a:r>
              <a:rPr kumimoji="0" lang="en-US" sz="2200" b="1" i="0" u="sng" strike="noStrike" kern="1200" cap="none" spc="0" normalizeH="0" baseline="0" noProof="0" dirty="0">
                <a:ln>
                  <a:noFill/>
                </a:ln>
                <a:solidFill>
                  <a:srgbClr val="727272"/>
                </a:solidFill>
                <a:effectLst/>
                <a:uLnTx/>
                <a:uFillTx/>
                <a:latin typeface="Arial"/>
                <a:ea typeface="+mn-ea"/>
                <a:cs typeface="Arial" panose="020B0604020202020204" pitchFamily="34" charset="0"/>
              </a:rPr>
              <a:t>main objective</a:t>
            </a:r>
          </a:p>
        </p:txBody>
      </p:sp>
      <p:sp>
        <p:nvSpPr>
          <p:cNvPr id="23" name="Rectangle 22"/>
          <p:cNvSpPr/>
          <p:nvPr/>
        </p:nvSpPr>
        <p:spPr>
          <a:xfrm>
            <a:off x="3251799" y="5238444"/>
            <a:ext cx="6803722" cy="769441"/>
          </a:xfrm>
          <a:prstGeom prst="rect">
            <a:avLst/>
          </a:prstGeom>
        </p:spPr>
        <p:txBody>
          <a:bodyPr wrap="square">
            <a:spAutoFit/>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009999"/>
                </a:solidFill>
                <a:effectLst/>
                <a:uLnTx/>
                <a:uFillTx/>
                <a:latin typeface="Arial"/>
                <a:ea typeface="+mn-ea"/>
                <a:cs typeface="+mn-cs"/>
              </a:rPr>
              <a:t>“Assistance”: </a:t>
            </a:r>
            <a:r>
              <a:rPr kumimoji="0" lang="en-US" sz="2200" b="1" i="0" u="none" strike="noStrike" kern="1200" cap="none" spc="0" normalizeH="0" baseline="0" noProof="0" dirty="0">
                <a:ln>
                  <a:noFill/>
                </a:ln>
                <a:solidFill>
                  <a:srgbClr val="727272"/>
                </a:solidFill>
                <a:effectLst/>
                <a:uLnTx/>
                <a:uFillTx/>
                <a:latin typeface="Arial"/>
                <a:ea typeface="+mn-ea"/>
                <a:cs typeface="Arial" panose="020B0604020202020204" pitchFamily="34" charset="0"/>
              </a:rPr>
              <a:t>Concessional in character</a:t>
            </a:r>
            <a:r>
              <a:rPr kumimoji="0" lang="en-US" sz="2200" b="0" i="0" u="none" strike="noStrike" kern="1200" cap="none" spc="0" normalizeH="0" baseline="0" noProof="0" dirty="0">
                <a:ln>
                  <a:noFill/>
                </a:ln>
                <a:solidFill>
                  <a:srgbClr val="727272"/>
                </a:solidFill>
                <a:effectLst/>
                <a:uLnTx/>
                <a:uFillTx/>
                <a:latin typeface="Arial"/>
                <a:ea typeface="+mn-ea"/>
                <a:cs typeface="Arial" panose="020B0604020202020204" pitchFamily="34" charset="0"/>
              </a:rPr>
              <a:t>. Provided in the form of grants or soft loans.</a:t>
            </a:r>
            <a:endParaRPr kumimoji="0" lang="en-US" sz="2200" b="0" i="0" u="none" strike="noStrike" kern="1200" cap="none" spc="0" normalizeH="0" baseline="0" noProof="0" dirty="0">
              <a:ln>
                <a:noFill/>
              </a:ln>
              <a:solidFill>
                <a:srgbClr val="727272"/>
              </a:solidFill>
              <a:effectLst/>
              <a:uLnTx/>
              <a:uFillTx/>
              <a:latin typeface="Arial"/>
              <a:ea typeface="+mn-ea"/>
              <a:cs typeface="+mn-cs"/>
            </a:endParaRPr>
          </a:p>
        </p:txBody>
      </p:sp>
      <p:sp>
        <p:nvSpPr>
          <p:cNvPr id="34" name="Title 2"/>
          <p:cNvSpPr>
            <a:spLocks noGrp="1"/>
          </p:cNvSpPr>
          <p:nvPr>
            <p:ph type="title"/>
          </p:nvPr>
        </p:nvSpPr>
        <p:spPr>
          <a:xfrm>
            <a:off x="1476095" y="237600"/>
            <a:ext cx="9888000" cy="1022400"/>
          </a:xfrm>
        </p:spPr>
        <p:txBody>
          <a:bodyPr/>
          <a:lstStyle/>
          <a:p>
            <a:r>
              <a:rPr lang="es-ES" dirty="0" err="1">
                <a:solidFill>
                  <a:srgbClr val="0070C0"/>
                </a:solidFill>
              </a:rPr>
              <a:t>Conceito</a:t>
            </a:r>
            <a:r>
              <a:rPr lang="es-ES" dirty="0">
                <a:solidFill>
                  <a:srgbClr val="0070C0"/>
                </a:solidFill>
              </a:rPr>
              <a:t> APD </a:t>
            </a:r>
            <a:r>
              <a:rPr lang="en-US" sz="1200" b="1" i="1" dirty="0"/>
              <a:t>ODA from members of the OECD’s Development Assistance Committee (DAC) </a:t>
            </a:r>
            <a:r>
              <a:rPr lang="en-US" sz="1200" b="1" i="1" dirty="0" err="1"/>
              <a:t>totalled</a:t>
            </a:r>
            <a:r>
              <a:rPr lang="en-US" sz="1200" b="1" i="1" dirty="0"/>
              <a:t> USD 152.8 billion in 2019, a rise of 1.4% in real terms from 2018, according to preliminary data collected from official development agencies. Bilateral ODA to Africa and least-developed countries rose by 1.3% and 2.6% respectively.</a:t>
            </a:r>
            <a:endParaRPr lang="en-GB" sz="1200" b="1" i="1" dirty="0">
              <a:solidFill>
                <a:srgbClr val="0070C0"/>
              </a:solidFill>
            </a:endParaRPr>
          </a:p>
        </p:txBody>
      </p:sp>
    </p:spTree>
    <p:extLst>
      <p:ext uri="{BB962C8B-B14F-4D97-AF65-F5344CB8AC3E}">
        <p14:creationId xmlns:p14="http://schemas.microsoft.com/office/powerpoint/2010/main" val="29413326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1" grpId="0"/>
      <p:bldP spid="22" grpId="0"/>
      <p:bldP spid="2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6425" y="252200"/>
            <a:ext cx="7904375" cy="585536"/>
          </a:xfrm>
        </p:spPr>
        <p:txBody>
          <a:bodyPr>
            <a:normAutofit fontScale="90000"/>
          </a:bodyPr>
          <a:lstStyle/>
          <a:p>
            <a:pPr algn="l">
              <a:spcBef>
                <a:spcPts val="0"/>
              </a:spcBef>
            </a:pPr>
            <a:r>
              <a:rPr lang="en-US" sz="3200" b="1" dirty="0">
                <a:solidFill>
                  <a:srgbClr val="0070C0"/>
                </a:solidFill>
                <a:ea typeface="+mn-ea"/>
                <a:cs typeface="+mn-cs"/>
              </a:rPr>
              <a:t>4. Main differences between ODA and TOSSD</a:t>
            </a:r>
          </a:p>
        </p:txBody>
      </p:sp>
      <p:graphicFrame>
        <p:nvGraphicFramePr>
          <p:cNvPr id="4" name="Content Placeholder 3"/>
          <p:cNvGraphicFramePr>
            <a:graphicFrameLocks noGrp="1"/>
          </p:cNvGraphicFramePr>
          <p:nvPr>
            <p:ph idx="1"/>
          </p:nvPr>
        </p:nvGraphicFramePr>
        <p:xfrm>
          <a:off x="2589230" y="977664"/>
          <a:ext cx="7183225" cy="5271180"/>
        </p:xfrm>
        <a:graphic>
          <a:graphicData uri="http://schemas.openxmlformats.org/drawingml/2006/table">
            <a:tbl>
              <a:tblPr firstRow="1" bandRow="1"/>
              <a:tblGrid>
                <a:gridCol w="3700210">
                  <a:extLst>
                    <a:ext uri="{9D8B030D-6E8A-4147-A177-3AD203B41FA5}">
                      <a16:colId xmlns:a16="http://schemas.microsoft.com/office/drawing/2014/main" val="1843447684"/>
                    </a:ext>
                  </a:extLst>
                </a:gridCol>
                <a:gridCol w="3483015">
                  <a:extLst>
                    <a:ext uri="{9D8B030D-6E8A-4147-A177-3AD203B41FA5}">
                      <a16:colId xmlns:a16="http://schemas.microsoft.com/office/drawing/2014/main" val="3831114922"/>
                    </a:ext>
                  </a:extLst>
                </a:gridCol>
              </a:tblGrid>
              <a:tr h="234903">
                <a:tc>
                  <a:txBody>
                    <a:bodyPr/>
                    <a:lstStyle/>
                    <a:p>
                      <a:pPr algn="ctr">
                        <a:lnSpc>
                          <a:spcPct val="115000"/>
                        </a:lnSpc>
                        <a:spcAft>
                          <a:spcPts val="0"/>
                        </a:spcAft>
                      </a:pPr>
                      <a:r>
                        <a:rPr lang="fr-FR" sz="1050" b="1" kern="1200" dirty="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TOSSD</a:t>
                      </a:r>
                      <a:endParaRPr lang="en-GB"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5976" marR="65976" marT="32988" marB="3298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lgn="ctr">
                        <a:lnSpc>
                          <a:spcPct val="115000"/>
                        </a:lnSpc>
                        <a:spcAft>
                          <a:spcPts val="0"/>
                        </a:spcAft>
                      </a:pPr>
                      <a:r>
                        <a:rPr lang="fr-FR" sz="1050" b="1" kern="120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ODA</a:t>
                      </a:r>
                      <a:endParaRPr lang="en-GB" sz="1050">
                        <a:effectLst/>
                        <a:latin typeface="Calibri" panose="020F0502020204030204" pitchFamily="34" charset="0"/>
                        <a:ea typeface="Calibri" panose="020F0502020204030204" pitchFamily="34" charset="0"/>
                        <a:cs typeface="Times New Roman" panose="02020603050405020304" pitchFamily="18" charset="0"/>
                      </a:endParaRPr>
                    </a:p>
                  </a:txBody>
                  <a:tcPr marL="65976" marR="65976" marT="32988" marB="3298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extLst>
                  <a:ext uri="{0D108BD9-81ED-4DB2-BD59-A6C34878D82A}">
                    <a16:rowId xmlns:a16="http://schemas.microsoft.com/office/drawing/2014/main" val="2328891595"/>
                  </a:ext>
                </a:extLst>
              </a:tr>
              <a:tr h="234903">
                <a:tc gridSpan="2">
                  <a:txBody>
                    <a:bodyPr/>
                    <a:lstStyle/>
                    <a:p>
                      <a:pPr>
                        <a:lnSpc>
                          <a:spcPct val="115000"/>
                        </a:lnSpc>
                        <a:spcAft>
                          <a:spcPts val="0"/>
                        </a:spcAft>
                      </a:pPr>
                      <a:r>
                        <a:rPr lang="en-GB" sz="1050" b="1" kern="120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Objective of the measure</a:t>
                      </a:r>
                      <a:endParaRPr lang="en-GB" sz="1050">
                        <a:effectLst/>
                        <a:latin typeface="Calibri" panose="020F0502020204030204" pitchFamily="34" charset="0"/>
                        <a:ea typeface="Calibri" panose="020F0502020204030204" pitchFamily="34" charset="0"/>
                        <a:cs typeface="Times New Roman" panose="02020603050405020304" pitchFamily="18" charset="0"/>
                      </a:endParaRPr>
                    </a:p>
                  </a:txBody>
                  <a:tcPr marL="65976" marR="65976" marT="32988" marB="3298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hMerge="1">
                  <a:txBody>
                    <a:bodyPr/>
                    <a:lstStyle/>
                    <a:p>
                      <a:endParaRPr lang="en-GB"/>
                    </a:p>
                  </a:txBody>
                  <a:tcPr/>
                </a:tc>
                <a:extLst>
                  <a:ext uri="{0D108BD9-81ED-4DB2-BD59-A6C34878D82A}">
                    <a16:rowId xmlns:a16="http://schemas.microsoft.com/office/drawing/2014/main" val="1948488817"/>
                  </a:ext>
                </a:extLst>
              </a:tr>
              <a:tr h="394641">
                <a:tc>
                  <a:txBody>
                    <a:bodyPr/>
                    <a:lstStyle/>
                    <a:p>
                      <a:pPr>
                        <a:lnSpc>
                          <a:spcPct val="115000"/>
                        </a:lnSpc>
                        <a:spcAft>
                          <a:spcPts val="0"/>
                        </a:spcAft>
                      </a:pPr>
                      <a:r>
                        <a:rPr lang="en-GB" sz="105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Measuring resources in support of sustainable development</a:t>
                      </a:r>
                      <a:endParaRPr lang="en-GB" sz="1050">
                        <a:effectLst/>
                        <a:latin typeface="Calibri" panose="020F0502020204030204" pitchFamily="34" charset="0"/>
                        <a:ea typeface="Calibri" panose="020F0502020204030204" pitchFamily="34" charset="0"/>
                        <a:cs typeface="Times New Roman" panose="02020603050405020304" pitchFamily="18" charset="0"/>
                      </a:endParaRPr>
                    </a:p>
                  </a:txBody>
                  <a:tcPr marL="65976" marR="65976" marT="32988" marB="3298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05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Measuring  donor effort</a:t>
                      </a:r>
                      <a:endParaRPr lang="en-GB" sz="1050">
                        <a:effectLst/>
                        <a:latin typeface="Calibri" panose="020F0502020204030204" pitchFamily="34" charset="0"/>
                        <a:ea typeface="Calibri" panose="020F0502020204030204" pitchFamily="34" charset="0"/>
                        <a:cs typeface="Times New Roman" panose="02020603050405020304" pitchFamily="18" charset="0"/>
                      </a:endParaRPr>
                    </a:p>
                  </a:txBody>
                  <a:tcPr marL="65976" marR="65976" marT="32988" marB="3298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63468533"/>
                  </a:ext>
                </a:extLst>
              </a:tr>
              <a:tr h="234903">
                <a:tc gridSpan="2">
                  <a:txBody>
                    <a:bodyPr/>
                    <a:lstStyle/>
                    <a:p>
                      <a:pPr>
                        <a:lnSpc>
                          <a:spcPct val="115000"/>
                        </a:lnSpc>
                        <a:spcAft>
                          <a:spcPts val="0"/>
                        </a:spcAft>
                      </a:pPr>
                      <a:r>
                        <a:rPr lang="en-GB" sz="1050" b="1" kern="120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Key eligibility criterion of the measure</a:t>
                      </a:r>
                      <a:endParaRPr lang="en-GB" sz="1050">
                        <a:effectLst/>
                        <a:latin typeface="Calibri" panose="020F0502020204030204" pitchFamily="34" charset="0"/>
                        <a:ea typeface="Calibri" panose="020F0502020204030204" pitchFamily="34" charset="0"/>
                        <a:cs typeface="Times New Roman" panose="02020603050405020304" pitchFamily="18" charset="0"/>
                      </a:endParaRPr>
                    </a:p>
                  </a:txBody>
                  <a:tcPr marL="65976" marR="65976" marT="32988" marB="3298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hMerge="1">
                  <a:txBody>
                    <a:bodyPr/>
                    <a:lstStyle/>
                    <a:p>
                      <a:endParaRPr lang="en-GB"/>
                    </a:p>
                  </a:txBody>
                  <a:tcPr/>
                </a:tc>
                <a:extLst>
                  <a:ext uri="{0D108BD9-81ED-4DB2-BD59-A6C34878D82A}">
                    <a16:rowId xmlns:a16="http://schemas.microsoft.com/office/drawing/2014/main" val="3249205795"/>
                  </a:ext>
                </a:extLst>
              </a:tr>
              <a:tr h="394641">
                <a:tc>
                  <a:txBody>
                    <a:bodyPr/>
                    <a:lstStyle/>
                    <a:p>
                      <a:pPr>
                        <a:lnSpc>
                          <a:spcPct val="115000"/>
                        </a:lnSpc>
                        <a:spcAft>
                          <a:spcPts val="0"/>
                        </a:spcAft>
                      </a:pPr>
                      <a:r>
                        <a:rPr lang="en-GB" sz="1050"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Sustainable development</a:t>
                      </a:r>
                      <a:endParaRPr lang="en-GB"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5976" marR="65976" marT="32988" marB="3298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050" kern="1200" dirty="0">
                          <a:solidFill>
                            <a:srgbClr val="000000"/>
                          </a:solidFill>
                          <a:effectLst/>
                          <a:latin typeface="Calibri" panose="020F0502020204030204" pitchFamily="34" charset="0"/>
                          <a:ea typeface="Malgun Gothic" panose="020B0503020000020004" pitchFamily="34" charset="-127"/>
                          <a:cs typeface="Calibri" panose="020F0502020204030204" pitchFamily="34" charset="0"/>
                        </a:rPr>
                        <a:t>Economic development and welfare of developing countries (main objective)</a:t>
                      </a:r>
                      <a:endParaRPr lang="en-GB"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5976" marR="65976" marT="32988" marB="3298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67677572"/>
                  </a:ext>
                </a:extLst>
              </a:tr>
              <a:tr h="234903">
                <a:tc gridSpan="2">
                  <a:txBody>
                    <a:bodyPr/>
                    <a:lstStyle/>
                    <a:p>
                      <a:pPr>
                        <a:lnSpc>
                          <a:spcPct val="115000"/>
                        </a:lnSpc>
                        <a:spcAft>
                          <a:spcPts val="0"/>
                        </a:spcAft>
                      </a:pPr>
                      <a:r>
                        <a:rPr lang="fr-FR" sz="1050" b="1" kern="120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Main focus</a:t>
                      </a:r>
                      <a:endParaRPr lang="en-GB" sz="1050">
                        <a:effectLst/>
                        <a:latin typeface="Calibri" panose="020F0502020204030204" pitchFamily="34" charset="0"/>
                        <a:ea typeface="Calibri" panose="020F0502020204030204" pitchFamily="34" charset="0"/>
                        <a:cs typeface="Times New Roman" panose="02020603050405020304" pitchFamily="18" charset="0"/>
                      </a:endParaRPr>
                    </a:p>
                  </a:txBody>
                  <a:tcPr marL="65976" marR="65976" marT="32988" marB="3298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hMerge="1">
                  <a:txBody>
                    <a:bodyPr/>
                    <a:lstStyle/>
                    <a:p>
                      <a:endParaRPr lang="en-GB"/>
                    </a:p>
                  </a:txBody>
                  <a:tcPr/>
                </a:tc>
                <a:extLst>
                  <a:ext uri="{0D108BD9-81ED-4DB2-BD59-A6C34878D82A}">
                    <a16:rowId xmlns:a16="http://schemas.microsoft.com/office/drawing/2014/main" val="438653660"/>
                  </a:ext>
                </a:extLst>
              </a:tr>
              <a:tr h="234903">
                <a:tc>
                  <a:txBody>
                    <a:bodyPr/>
                    <a:lstStyle/>
                    <a:p>
                      <a:pPr>
                        <a:lnSpc>
                          <a:spcPct val="115000"/>
                        </a:lnSpc>
                        <a:spcAft>
                          <a:spcPts val="0"/>
                        </a:spcAft>
                      </a:pPr>
                      <a:r>
                        <a:rPr lang="en-GB" sz="105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Recipient</a:t>
                      </a:r>
                      <a:endParaRPr lang="en-GB" sz="1050">
                        <a:effectLst/>
                        <a:latin typeface="Calibri" panose="020F0502020204030204" pitchFamily="34" charset="0"/>
                        <a:ea typeface="Calibri" panose="020F0502020204030204" pitchFamily="34" charset="0"/>
                        <a:cs typeface="Times New Roman" panose="02020603050405020304" pitchFamily="18" charset="0"/>
                      </a:endParaRPr>
                    </a:p>
                  </a:txBody>
                  <a:tcPr marL="65976" marR="65976" marT="32988" marB="3298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105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Provider</a:t>
                      </a:r>
                      <a:endParaRPr lang="en-GB" sz="1050">
                        <a:effectLst/>
                        <a:latin typeface="Calibri" panose="020F0502020204030204" pitchFamily="34" charset="0"/>
                        <a:ea typeface="Calibri" panose="020F0502020204030204" pitchFamily="34" charset="0"/>
                        <a:cs typeface="Times New Roman" panose="02020603050405020304" pitchFamily="18" charset="0"/>
                      </a:endParaRPr>
                    </a:p>
                  </a:txBody>
                  <a:tcPr marL="65976" marR="65976" marT="32988" marB="3298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40804656"/>
                  </a:ext>
                </a:extLst>
              </a:tr>
              <a:tr h="234903">
                <a:tc gridSpan="2">
                  <a:txBody>
                    <a:bodyPr/>
                    <a:lstStyle/>
                    <a:p>
                      <a:pPr>
                        <a:lnSpc>
                          <a:spcPct val="115000"/>
                        </a:lnSpc>
                        <a:spcAft>
                          <a:spcPts val="0"/>
                        </a:spcAft>
                      </a:pPr>
                      <a:r>
                        <a:rPr lang="fr-FR" sz="1050" b="1" kern="120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Scope of</a:t>
                      </a:r>
                      <a:r>
                        <a:rPr lang="en-GB" sz="1050" b="1" kern="120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 flows </a:t>
                      </a:r>
                      <a:r>
                        <a:rPr lang="fr-FR" sz="1050" b="1" kern="120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covered</a:t>
                      </a:r>
                      <a:endParaRPr lang="en-GB" sz="1050">
                        <a:effectLst/>
                        <a:latin typeface="Calibri" panose="020F0502020204030204" pitchFamily="34" charset="0"/>
                        <a:ea typeface="Calibri" panose="020F0502020204030204" pitchFamily="34" charset="0"/>
                        <a:cs typeface="Times New Roman" panose="02020603050405020304" pitchFamily="18" charset="0"/>
                      </a:endParaRPr>
                    </a:p>
                  </a:txBody>
                  <a:tcPr marL="65976" marR="65976" marT="32988" marB="3298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hMerge="1">
                  <a:txBody>
                    <a:bodyPr/>
                    <a:lstStyle/>
                    <a:p>
                      <a:endParaRPr lang="en-GB"/>
                    </a:p>
                  </a:txBody>
                  <a:tcPr/>
                </a:tc>
                <a:extLst>
                  <a:ext uri="{0D108BD9-81ED-4DB2-BD59-A6C34878D82A}">
                    <a16:rowId xmlns:a16="http://schemas.microsoft.com/office/drawing/2014/main" val="2465108034"/>
                  </a:ext>
                </a:extLst>
              </a:tr>
              <a:tr h="554378">
                <a:tc>
                  <a:txBody>
                    <a:bodyPr/>
                    <a:lstStyle/>
                    <a:p>
                      <a:pPr>
                        <a:lnSpc>
                          <a:spcPct val="115000"/>
                        </a:lnSpc>
                        <a:spcAft>
                          <a:spcPts val="0"/>
                        </a:spcAft>
                      </a:pPr>
                      <a:r>
                        <a:rPr lang="en-GB" sz="1050" kern="1200" dirty="0">
                          <a:solidFill>
                            <a:srgbClr val="000000"/>
                          </a:solidFill>
                          <a:effectLst/>
                          <a:latin typeface="Calibri" panose="020F0502020204030204" pitchFamily="34" charset="0"/>
                          <a:ea typeface="Malgun Gothic" panose="020B0503020000020004" pitchFamily="34" charset="-127"/>
                          <a:cs typeface="Calibri" panose="020F0502020204030204" pitchFamily="34" charset="0"/>
                        </a:rPr>
                        <a:t>Officially-supported resources: official resources  and private finance mobilised through official interventions</a:t>
                      </a:r>
                      <a:endParaRPr lang="en-GB"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5976" marR="65976" marT="32988" marB="3298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050" kern="1200" dirty="0">
                          <a:solidFill>
                            <a:srgbClr val="000000"/>
                          </a:solidFill>
                          <a:effectLst/>
                          <a:latin typeface="Calibri" panose="020F0502020204030204" pitchFamily="34" charset="0"/>
                          <a:ea typeface="Malgun Gothic" panose="020B0503020000020004" pitchFamily="34" charset="-127"/>
                          <a:cs typeface="Calibri" panose="020F0502020204030204" pitchFamily="34" charset="0"/>
                        </a:rPr>
                        <a:t>Official resources</a:t>
                      </a:r>
                      <a:endParaRPr lang="en-GB"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5976" marR="65976" marT="32988" marB="3298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62703575"/>
                  </a:ext>
                </a:extLst>
              </a:tr>
              <a:tr h="234903">
                <a:tc>
                  <a:txBody>
                    <a:bodyPr/>
                    <a:lstStyle/>
                    <a:p>
                      <a:pPr>
                        <a:lnSpc>
                          <a:spcPct val="115000"/>
                        </a:lnSpc>
                        <a:spcAft>
                          <a:spcPts val="0"/>
                        </a:spcAft>
                      </a:pPr>
                      <a:r>
                        <a:rPr lang="fr-FR" sz="1050" kern="1200" dirty="0" err="1">
                          <a:solidFill>
                            <a:srgbClr val="000000"/>
                          </a:solidFill>
                          <a:effectLst/>
                          <a:latin typeface="Calibri" panose="020F0502020204030204" pitchFamily="34" charset="0"/>
                          <a:ea typeface="Malgun Gothic" panose="020B0503020000020004" pitchFamily="34" charset="-127"/>
                          <a:cs typeface="Calibri" panose="020F0502020204030204" pitchFamily="34" charset="0"/>
                        </a:rPr>
                        <a:t>Concessional</a:t>
                      </a:r>
                      <a:r>
                        <a:rPr lang="fr-FR" sz="1050" kern="1200" dirty="0">
                          <a:solidFill>
                            <a:srgbClr val="000000"/>
                          </a:solidFill>
                          <a:effectLst/>
                          <a:latin typeface="Calibri" panose="020F0502020204030204" pitchFamily="34" charset="0"/>
                          <a:ea typeface="Malgun Gothic" panose="020B0503020000020004" pitchFamily="34" charset="-127"/>
                          <a:cs typeface="Calibri" panose="020F0502020204030204" pitchFamily="34" charset="0"/>
                        </a:rPr>
                        <a:t> and non-</a:t>
                      </a:r>
                      <a:r>
                        <a:rPr lang="fr-FR" sz="1050" kern="1200" dirty="0" err="1">
                          <a:solidFill>
                            <a:srgbClr val="000000"/>
                          </a:solidFill>
                          <a:effectLst/>
                          <a:latin typeface="Calibri" panose="020F0502020204030204" pitchFamily="34" charset="0"/>
                          <a:ea typeface="Malgun Gothic" panose="020B0503020000020004" pitchFamily="34" charset="-127"/>
                          <a:cs typeface="Calibri" panose="020F0502020204030204" pitchFamily="34" charset="0"/>
                        </a:rPr>
                        <a:t>concessional</a:t>
                      </a:r>
                      <a:endParaRPr lang="en-GB"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5976" marR="65976" marT="32988" marB="3298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050" kern="1200" dirty="0">
                          <a:solidFill>
                            <a:srgbClr val="000000"/>
                          </a:solidFill>
                          <a:effectLst/>
                          <a:latin typeface="Calibri" panose="020F0502020204030204" pitchFamily="34" charset="0"/>
                          <a:ea typeface="Malgun Gothic" panose="020B0503020000020004" pitchFamily="34" charset="-127"/>
                          <a:cs typeface="Calibri" panose="020F0502020204030204" pitchFamily="34" charset="0"/>
                        </a:rPr>
                        <a:t>Concessional</a:t>
                      </a:r>
                      <a:endParaRPr lang="en-GB"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5976" marR="65976" marT="32988" marB="3298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28589936"/>
                  </a:ext>
                </a:extLst>
              </a:tr>
              <a:tr h="234903">
                <a:tc gridSpan="2">
                  <a:txBody>
                    <a:bodyPr/>
                    <a:lstStyle/>
                    <a:p>
                      <a:pPr>
                        <a:lnSpc>
                          <a:spcPct val="115000"/>
                        </a:lnSpc>
                        <a:spcAft>
                          <a:spcPts val="0"/>
                        </a:spcAft>
                      </a:pPr>
                      <a:r>
                        <a:rPr lang="fr-FR" sz="1050" b="1" kern="120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Measurement</a:t>
                      </a:r>
                      <a:endParaRPr lang="en-GB" sz="1050">
                        <a:effectLst/>
                        <a:latin typeface="Calibri" panose="020F0502020204030204" pitchFamily="34" charset="0"/>
                        <a:ea typeface="Calibri" panose="020F0502020204030204" pitchFamily="34" charset="0"/>
                        <a:cs typeface="Times New Roman" panose="02020603050405020304" pitchFamily="18" charset="0"/>
                      </a:endParaRPr>
                    </a:p>
                  </a:txBody>
                  <a:tcPr marL="65976" marR="65976" marT="32988" marB="3298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hMerge="1">
                  <a:txBody>
                    <a:bodyPr/>
                    <a:lstStyle/>
                    <a:p>
                      <a:endParaRPr lang="en-GB"/>
                    </a:p>
                  </a:txBody>
                  <a:tcPr/>
                </a:tc>
                <a:extLst>
                  <a:ext uri="{0D108BD9-81ED-4DB2-BD59-A6C34878D82A}">
                    <a16:rowId xmlns:a16="http://schemas.microsoft.com/office/drawing/2014/main" val="1816423214"/>
                  </a:ext>
                </a:extLst>
              </a:tr>
              <a:tr h="234903">
                <a:tc>
                  <a:txBody>
                    <a:bodyPr/>
                    <a:lstStyle/>
                    <a:p>
                      <a:pPr>
                        <a:lnSpc>
                          <a:spcPct val="115000"/>
                        </a:lnSpc>
                        <a:spcAft>
                          <a:spcPts val="0"/>
                        </a:spcAft>
                      </a:pPr>
                      <a:r>
                        <a:rPr lang="fr-FR" sz="105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Cash flow</a:t>
                      </a:r>
                      <a:endParaRPr lang="en-GB" sz="1050">
                        <a:effectLst/>
                        <a:latin typeface="Calibri" panose="020F0502020204030204" pitchFamily="34" charset="0"/>
                        <a:ea typeface="Calibri" panose="020F0502020204030204" pitchFamily="34" charset="0"/>
                        <a:cs typeface="Times New Roman" panose="02020603050405020304" pitchFamily="18" charset="0"/>
                      </a:endParaRPr>
                    </a:p>
                  </a:txBody>
                  <a:tcPr marL="65976" marR="65976" marT="32988" marB="3298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105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Grant equivalent</a:t>
                      </a:r>
                      <a:endParaRPr lang="en-GB" sz="1050">
                        <a:effectLst/>
                        <a:latin typeface="Calibri" panose="020F0502020204030204" pitchFamily="34" charset="0"/>
                        <a:ea typeface="Calibri" panose="020F0502020204030204" pitchFamily="34" charset="0"/>
                        <a:cs typeface="Times New Roman" panose="02020603050405020304" pitchFamily="18" charset="0"/>
                      </a:endParaRPr>
                    </a:p>
                  </a:txBody>
                  <a:tcPr marL="65976" marR="65976" marT="32988" marB="3298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74965502"/>
                  </a:ext>
                </a:extLst>
              </a:tr>
              <a:tr h="234903">
                <a:tc gridSpan="2">
                  <a:txBody>
                    <a:bodyPr/>
                    <a:lstStyle/>
                    <a:p>
                      <a:pPr>
                        <a:lnSpc>
                          <a:spcPct val="115000"/>
                        </a:lnSpc>
                        <a:spcAft>
                          <a:spcPts val="0"/>
                        </a:spcAft>
                      </a:pPr>
                      <a:r>
                        <a:rPr lang="fr-FR" sz="1050" b="1" kern="120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Target countries</a:t>
                      </a:r>
                      <a:endParaRPr lang="en-GB" sz="1050">
                        <a:effectLst/>
                        <a:latin typeface="Calibri" panose="020F0502020204030204" pitchFamily="34" charset="0"/>
                        <a:ea typeface="Calibri" panose="020F0502020204030204" pitchFamily="34" charset="0"/>
                        <a:cs typeface="Times New Roman" panose="02020603050405020304" pitchFamily="18" charset="0"/>
                      </a:endParaRPr>
                    </a:p>
                  </a:txBody>
                  <a:tcPr marL="65976" marR="65976" marT="32988" marB="3298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hMerge="1">
                  <a:txBody>
                    <a:bodyPr/>
                    <a:lstStyle/>
                    <a:p>
                      <a:endParaRPr lang="en-GB"/>
                    </a:p>
                  </a:txBody>
                  <a:tcPr/>
                </a:tc>
                <a:extLst>
                  <a:ext uri="{0D108BD9-81ED-4DB2-BD59-A6C34878D82A}">
                    <a16:rowId xmlns:a16="http://schemas.microsoft.com/office/drawing/2014/main" val="1337594987"/>
                  </a:ext>
                </a:extLst>
              </a:tr>
              <a:tr h="394641">
                <a:tc>
                  <a:txBody>
                    <a:bodyPr/>
                    <a:lstStyle/>
                    <a:p>
                      <a:pPr>
                        <a:lnSpc>
                          <a:spcPct val="115000"/>
                        </a:lnSpc>
                        <a:spcAft>
                          <a:spcPts val="0"/>
                        </a:spcAft>
                      </a:pPr>
                      <a:r>
                        <a:rPr lang="en-GB" sz="105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DAC List of ODA Recipients and other countries on an opt-in basis</a:t>
                      </a:r>
                      <a:endParaRPr lang="en-GB" sz="1050">
                        <a:effectLst/>
                        <a:latin typeface="Calibri" panose="020F0502020204030204" pitchFamily="34" charset="0"/>
                        <a:ea typeface="Calibri" panose="020F0502020204030204" pitchFamily="34" charset="0"/>
                        <a:cs typeface="Times New Roman" panose="02020603050405020304" pitchFamily="18" charset="0"/>
                      </a:endParaRPr>
                    </a:p>
                  </a:txBody>
                  <a:tcPr marL="65976" marR="65976" marT="32988" marB="3298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05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DAC List of  ODA Recipients</a:t>
                      </a:r>
                      <a:endParaRPr lang="en-GB" sz="1050">
                        <a:effectLst/>
                        <a:latin typeface="Calibri" panose="020F0502020204030204" pitchFamily="34" charset="0"/>
                        <a:ea typeface="Calibri" panose="020F0502020204030204" pitchFamily="34" charset="0"/>
                        <a:cs typeface="Times New Roman" panose="02020603050405020304" pitchFamily="18" charset="0"/>
                      </a:endParaRPr>
                    </a:p>
                  </a:txBody>
                  <a:tcPr marL="65976" marR="65976" marT="32988" marB="3298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18676362"/>
                  </a:ext>
                </a:extLst>
              </a:tr>
              <a:tr h="234903">
                <a:tc gridSpan="2">
                  <a:txBody>
                    <a:bodyPr/>
                    <a:lstStyle/>
                    <a:p>
                      <a:pPr>
                        <a:lnSpc>
                          <a:spcPct val="115000"/>
                        </a:lnSpc>
                        <a:spcAft>
                          <a:spcPts val="0"/>
                        </a:spcAft>
                      </a:pPr>
                      <a:r>
                        <a:rPr lang="fr-FR" sz="1050" b="1" kern="120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Reporters</a:t>
                      </a:r>
                      <a:endParaRPr lang="en-GB" sz="1050">
                        <a:effectLst/>
                        <a:latin typeface="Calibri" panose="020F0502020204030204" pitchFamily="34" charset="0"/>
                        <a:ea typeface="Calibri" panose="020F0502020204030204" pitchFamily="34" charset="0"/>
                        <a:cs typeface="Times New Roman" panose="02020603050405020304" pitchFamily="18" charset="0"/>
                      </a:endParaRPr>
                    </a:p>
                  </a:txBody>
                  <a:tcPr marL="65976" marR="65976" marT="32988" marB="3298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hMerge="1">
                  <a:txBody>
                    <a:bodyPr/>
                    <a:lstStyle/>
                    <a:p>
                      <a:endParaRPr lang="en-GB"/>
                    </a:p>
                  </a:txBody>
                  <a:tcPr/>
                </a:tc>
                <a:extLst>
                  <a:ext uri="{0D108BD9-81ED-4DB2-BD59-A6C34878D82A}">
                    <a16:rowId xmlns:a16="http://schemas.microsoft.com/office/drawing/2014/main" val="350523460"/>
                  </a:ext>
                </a:extLst>
              </a:tr>
              <a:tr h="234903">
                <a:tc>
                  <a:txBody>
                    <a:bodyPr/>
                    <a:lstStyle/>
                    <a:p>
                      <a:pPr>
                        <a:lnSpc>
                          <a:spcPct val="115000"/>
                        </a:lnSpc>
                        <a:spcAft>
                          <a:spcPts val="0"/>
                        </a:spcAft>
                      </a:pPr>
                      <a:r>
                        <a:rPr lang="en-GB" sz="105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Ambition: All providers </a:t>
                      </a:r>
                      <a:endParaRPr lang="en-GB" sz="1050">
                        <a:effectLst/>
                        <a:latin typeface="Calibri" panose="020F0502020204030204" pitchFamily="34" charset="0"/>
                        <a:ea typeface="Calibri" panose="020F0502020204030204" pitchFamily="34" charset="0"/>
                        <a:cs typeface="Times New Roman" panose="02020603050405020304" pitchFamily="18" charset="0"/>
                      </a:endParaRPr>
                    </a:p>
                  </a:txBody>
                  <a:tcPr marL="65976" marR="65976" marT="32988" marB="3298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05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DAC and some non-DAC countries</a:t>
                      </a:r>
                      <a:endParaRPr lang="en-GB" sz="1050">
                        <a:effectLst/>
                        <a:latin typeface="Calibri" panose="020F0502020204030204" pitchFamily="34" charset="0"/>
                        <a:ea typeface="Calibri" panose="020F0502020204030204" pitchFamily="34" charset="0"/>
                        <a:cs typeface="Times New Roman" panose="02020603050405020304" pitchFamily="18" charset="0"/>
                      </a:endParaRPr>
                    </a:p>
                  </a:txBody>
                  <a:tcPr marL="65976" marR="65976" marT="32988" marB="3298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08693563"/>
                  </a:ext>
                </a:extLst>
              </a:tr>
              <a:tr h="234903">
                <a:tc gridSpan="2">
                  <a:txBody>
                    <a:bodyPr/>
                    <a:lstStyle/>
                    <a:p>
                      <a:pPr>
                        <a:lnSpc>
                          <a:spcPct val="115000"/>
                        </a:lnSpc>
                        <a:spcAft>
                          <a:spcPts val="0"/>
                        </a:spcAft>
                      </a:pPr>
                      <a:r>
                        <a:rPr lang="en-GB" sz="1050" b="1" kern="1200" noProof="0" dirty="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Governance</a:t>
                      </a:r>
                      <a:r>
                        <a:rPr lang="fr-FR" sz="1050" b="1"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fr-FR" sz="1050" b="1" kern="1200" dirty="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arrangements</a:t>
                      </a:r>
                      <a:endParaRPr lang="en-GB"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5976" marR="65976" marT="32988" marB="3298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hMerge="1">
                  <a:txBody>
                    <a:bodyPr/>
                    <a:lstStyle/>
                    <a:p>
                      <a:endParaRPr lang="en-GB"/>
                    </a:p>
                  </a:txBody>
                  <a:tcPr/>
                </a:tc>
                <a:extLst>
                  <a:ext uri="{0D108BD9-81ED-4DB2-BD59-A6C34878D82A}">
                    <a16:rowId xmlns:a16="http://schemas.microsoft.com/office/drawing/2014/main" val="1182107104"/>
                  </a:ext>
                </a:extLst>
              </a:tr>
              <a:tr h="394641">
                <a:tc>
                  <a:txBody>
                    <a:bodyPr/>
                    <a:lstStyle/>
                    <a:p>
                      <a:pPr>
                        <a:lnSpc>
                          <a:spcPct val="115000"/>
                        </a:lnSpc>
                        <a:spcAft>
                          <a:spcPts val="0"/>
                        </a:spcAft>
                      </a:pPr>
                      <a:r>
                        <a:rPr lang="en-GB" sz="1050" kern="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Ambition: driven by the international community through the UN </a:t>
                      </a:r>
                      <a:endParaRPr lang="en-GB" sz="1050">
                        <a:effectLst/>
                        <a:latin typeface="Calibri" panose="020F0502020204030204" pitchFamily="34" charset="0"/>
                        <a:ea typeface="Calibri" panose="020F0502020204030204" pitchFamily="34" charset="0"/>
                        <a:cs typeface="Times New Roman" panose="02020603050405020304" pitchFamily="18" charset="0"/>
                      </a:endParaRPr>
                    </a:p>
                  </a:txBody>
                  <a:tcPr marL="65976" marR="65976" marT="32988" marB="3298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050"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DAC-driven</a:t>
                      </a:r>
                      <a:endParaRPr lang="en-GB"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5976" marR="65976" marT="32988" marB="3298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04055946"/>
                  </a:ext>
                </a:extLst>
              </a:tr>
            </a:tbl>
          </a:graphicData>
        </a:graphic>
      </p:graphicFrame>
    </p:spTree>
    <p:extLst>
      <p:ext uri="{BB962C8B-B14F-4D97-AF65-F5344CB8AC3E}">
        <p14:creationId xmlns:p14="http://schemas.microsoft.com/office/powerpoint/2010/main" val="34411986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65E5EF2B-7102-451E-B83C-3D5D0D2CA072}"/>
              </a:ext>
            </a:extLst>
          </p:cNvPr>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727272"/>
                </a:solidFill>
                <a:effectLst/>
                <a:uLnTx/>
                <a:uFillTx/>
                <a:latin typeface="Garamond" panose="02020404030301010803" pitchFamily="18" charset="0"/>
                <a:ea typeface="+mn-ea"/>
                <a:cs typeface="+mn-cs"/>
              </a:rPr>
              <a:t>Sources: Development Initiatives based on IATI</a:t>
            </a:r>
          </a:p>
        </p:txBody>
      </p:sp>
      <p:sp>
        <p:nvSpPr>
          <p:cNvPr id="10" name="Title 1">
            <a:extLst>
              <a:ext uri="{FF2B5EF4-FFF2-40B4-BE49-F238E27FC236}">
                <a16:creationId xmlns:a16="http://schemas.microsoft.com/office/drawing/2014/main" id="{59D3147F-BA2D-1741-950C-5680D3D9031D}"/>
              </a:ext>
            </a:extLst>
          </p:cNvPr>
          <p:cNvSpPr txBox="1">
            <a:spLocks/>
          </p:cNvSpPr>
          <p:nvPr/>
        </p:nvSpPr>
        <p:spPr>
          <a:xfrm>
            <a:off x="198781" y="0"/>
            <a:ext cx="9952383" cy="1033670"/>
          </a:xfrm>
          <a:prstGeom prst="rect">
            <a:avLst/>
          </a:prstGeom>
        </p:spPr>
        <p:txBody>
          <a:bodyPr>
            <a:noAutofit/>
          </a:bodyPr>
          <a:lstStyle>
            <a:lvl1pPr algn="l" defTabSz="914400" rtl="0" eaLnBrk="1" latinLnBrk="0" hangingPunct="1">
              <a:lnSpc>
                <a:spcPct val="90000"/>
              </a:lnSpc>
              <a:spcBef>
                <a:spcPct val="0"/>
              </a:spcBef>
              <a:buNone/>
              <a:tabLst>
                <a:tab pos="63500" algn="l"/>
              </a:tabLst>
              <a:defRPr sz="4000" kern="1200">
                <a:solidFill>
                  <a:srgbClr val="00677F"/>
                </a:solidFill>
                <a:latin typeface="TheMixBold" pitchFamily="50"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tab pos="63500" algn="l"/>
              </a:tabLst>
              <a:defRPr/>
            </a:pPr>
            <a:r>
              <a:rPr kumimoji="0" lang="en-US" sz="3600" b="0" i="0" u="none" strike="noStrike" kern="1200" cap="none" spc="0" normalizeH="0" baseline="0" noProof="0" dirty="0">
                <a:ln>
                  <a:noFill/>
                </a:ln>
                <a:solidFill>
                  <a:srgbClr val="00677F"/>
                </a:solidFill>
                <a:effectLst/>
                <a:uLnTx/>
                <a:uFillTx/>
                <a:latin typeface="TheMixBold" pitchFamily="50" charset="0"/>
                <a:ea typeface="+mj-ea"/>
                <a:cs typeface="+mj-cs"/>
              </a:rPr>
              <a:t>		</a:t>
            </a:r>
          </a:p>
          <a:p>
            <a:pPr marL="0" marR="0" lvl="0" indent="0" algn="l" defTabSz="914400" rtl="0" eaLnBrk="1" fontAlgn="auto" latinLnBrk="0" hangingPunct="1">
              <a:lnSpc>
                <a:spcPct val="90000"/>
              </a:lnSpc>
              <a:spcBef>
                <a:spcPct val="0"/>
              </a:spcBef>
              <a:spcAft>
                <a:spcPts val="0"/>
              </a:spcAft>
              <a:buClrTx/>
              <a:buSzTx/>
              <a:buFontTx/>
              <a:buNone/>
              <a:tabLst>
                <a:tab pos="63500" algn="l"/>
              </a:tabLst>
              <a:defRPr/>
            </a:pPr>
            <a:r>
              <a:rPr kumimoji="0" lang="en-US" sz="3600" b="0" i="0" u="none" strike="noStrike" kern="1200" cap="none" spc="0" normalizeH="0" baseline="0" noProof="0" dirty="0">
                <a:ln>
                  <a:noFill/>
                </a:ln>
                <a:solidFill>
                  <a:srgbClr val="00677F"/>
                </a:solidFill>
                <a:effectLst/>
                <a:uLnTx/>
                <a:uFillTx/>
                <a:latin typeface="TheMixBold" pitchFamily="50" charset="0"/>
                <a:ea typeface="+mj-ea"/>
                <a:cs typeface="+mj-cs"/>
              </a:rPr>
              <a:t>			Shifting sector priorities</a:t>
            </a:r>
            <a:endParaRPr kumimoji="0" lang="en-GB" sz="3600" b="0" i="0" u="none" strike="noStrike" kern="1200" cap="none" spc="0" normalizeH="0" baseline="0" noProof="0" dirty="0">
              <a:ln>
                <a:noFill/>
              </a:ln>
              <a:solidFill>
                <a:srgbClr val="00677F"/>
              </a:solidFill>
              <a:effectLst/>
              <a:uLnTx/>
              <a:uFillTx/>
              <a:latin typeface="TheMixBold" pitchFamily="50" charset="0"/>
              <a:ea typeface="+mj-ea"/>
              <a:cs typeface="+mj-cs"/>
            </a:endParaRPr>
          </a:p>
        </p:txBody>
      </p:sp>
      <p:sp>
        <p:nvSpPr>
          <p:cNvPr id="7" name="Rectangle 6">
            <a:extLst>
              <a:ext uri="{FF2B5EF4-FFF2-40B4-BE49-F238E27FC236}">
                <a16:creationId xmlns:a16="http://schemas.microsoft.com/office/drawing/2014/main" id="{E5653B27-D8C6-E148-867E-245C662BF87B}"/>
              </a:ext>
            </a:extLst>
          </p:cNvPr>
          <p:cNvSpPr/>
          <p:nvPr/>
        </p:nvSpPr>
        <p:spPr>
          <a:xfrm>
            <a:off x="695739" y="1570573"/>
            <a:ext cx="10632668" cy="369332"/>
          </a:xfrm>
          <a:prstGeom prst="rect">
            <a:avLst/>
          </a:prstGeom>
          <a:solidFill>
            <a:schemeClr val="accent1"/>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Garamond" panose="02020404030301010803" pitchFamily="18" charset="0"/>
                <a:ea typeface="+mn-ea"/>
                <a:cs typeface="+mn-cs"/>
              </a:rPr>
              <a:t>Increasing the proportion of ODA directed towards the health sector, but at the expense of other sectors</a:t>
            </a:r>
            <a:endParaRPr kumimoji="0" lang="en-US" sz="1800" b="1" i="0" u="none" strike="noStrike" kern="1200" cap="none" spc="0" normalizeH="0" baseline="0" noProof="0" dirty="0">
              <a:ln>
                <a:noFill/>
              </a:ln>
              <a:solidFill>
                <a:prstClr val="white"/>
              </a:solidFill>
              <a:effectLst/>
              <a:uLnTx/>
              <a:uFillTx/>
              <a:latin typeface="Garamond" panose="02020404030301010803" pitchFamily="18" charset="0"/>
              <a:ea typeface="+mn-ea"/>
              <a:cs typeface="+mn-cs"/>
            </a:endParaRPr>
          </a:p>
        </p:txBody>
      </p:sp>
      <p:sp>
        <p:nvSpPr>
          <p:cNvPr id="16" name="TextBox 15">
            <a:extLst>
              <a:ext uri="{FF2B5EF4-FFF2-40B4-BE49-F238E27FC236}">
                <a16:creationId xmlns:a16="http://schemas.microsoft.com/office/drawing/2014/main" id="{F43E7921-03C5-DB43-A16E-9F67ABA1DAE8}"/>
              </a:ext>
            </a:extLst>
          </p:cNvPr>
          <p:cNvSpPr txBox="1"/>
          <p:nvPr/>
        </p:nvSpPr>
        <p:spPr>
          <a:xfrm>
            <a:off x="695740" y="2082133"/>
            <a:ext cx="10632668" cy="21544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696158"/>
                </a:solidFill>
                <a:effectLst/>
                <a:uLnTx/>
                <a:uFillTx/>
                <a:latin typeface="Garamond" panose="02020404030301010803" pitchFamily="18" charset="0"/>
                <a:ea typeface="+mn-ea"/>
                <a:cs typeface="+mn-cs"/>
              </a:rPr>
              <a:t>Changes in the share of total bilateral ODA to sectors (January–September 2019 and 2020)</a:t>
            </a:r>
            <a:endParaRPr kumimoji="0" lang="en-US" sz="1400" b="0" i="0" u="none" strike="noStrike" kern="1200" cap="none" spc="0" normalizeH="0" baseline="0" noProof="0" dirty="0">
              <a:ln>
                <a:noFill/>
              </a:ln>
              <a:solidFill>
                <a:srgbClr val="696158"/>
              </a:solidFill>
              <a:effectLst/>
              <a:uLnTx/>
              <a:uFillTx/>
              <a:latin typeface="Garamond" panose="02020404030301010803" pitchFamily="18" charset="0"/>
              <a:ea typeface="+mn-ea"/>
              <a:cs typeface="+mn-cs"/>
            </a:endParaRPr>
          </a:p>
        </p:txBody>
      </p:sp>
      <p:graphicFrame>
        <p:nvGraphicFramePr>
          <p:cNvPr id="11" name="Chart 10">
            <a:extLst>
              <a:ext uri="{FF2B5EF4-FFF2-40B4-BE49-F238E27FC236}">
                <a16:creationId xmlns:a16="http://schemas.microsoft.com/office/drawing/2014/main" id="{BE9D62EC-1E4B-42D0-A0E6-07F6F9DADCF6}"/>
              </a:ext>
            </a:extLst>
          </p:cNvPr>
          <p:cNvGraphicFramePr>
            <a:graphicFrameLocks/>
          </p:cNvGraphicFramePr>
          <p:nvPr/>
        </p:nvGraphicFramePr>
        <p:xfrm>
          <a:off x="695739" y="2439805"/>
          <a:ext cx="10632668" cy="407828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585771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dirty="0" err="1"/>
              <a:t>Sociedade</a:t>
            </a:r>
            <a:r>
              <a:rPr lang="en-GB" dirty="0"/>
              <a:t> Civil </a:t>
            </a:r>
          </a:p>
          <a:p>
            <a:r>
              <a:rPr lang="pt-PT" dirty="0"/>
              <a:t>Fundações – 7.8 mil milhões</a:t>
            </a:r>
          </a:p>
          <a:p>
            <a:r>
              <a:rPr lang="en-GB" dirty="0"/>
              <a:t>Sector </a:t>
            </a:r>
            <a:r>
              <a:rPr lang="en-GB" dirty="0" err="1"/>
              <a:t>Privado</a:t>
            </a:r>
            <a:r>
              <a:rPr lang="en-GB" dirty="0"/>
              <a:t> </a:t>
            </a:r>
          </a:p>
        </p:txBody>
      </p:sp>
      <p:sp>
        <p:nvSpPr>
          <p:cNvPr id="3" name="Title 2"/>
          <p:cNvSpPr>
            <a:spLocks noGrp="1"/>
          </p:cNvSpPr>
          <p:nvPr>
            <p:ph type="title"/>
          </p:nvPr>
        </p:nvSpPr>
        <p:spPr/>
        <p:txBody>
          <a:bodyPr/>
          <a:lstStyle/>
          <a:p>
            <a:r>
              <a:rPr lang="en-GB" dirty="0" err="1"/>
              <a:t>Parcerias</a:t>
            </a:r>
            <a:endParaRPr lang="en-GB" dirty="0"/>
          </a:p>
        </p:txBody>
      </p:sp>
      <p:pic>
        <p:nvPicPr>
          <p:cNvPr id="4" name="Picture 3"/>
          <p:cNvPicPr>
            <a:picLocks noChangeAspect="1"/>
          </p:cNvPicPr>
          <p:nvPr/>
        </p:nvPicPr>
        <p:blipFill>
          <a:blip r:embed="rId2"/>
          <a:stretch>
            <a:fillRect/>
          </a:stretch>
        </p:blipFill>
        <p:spPr>
          <a:xfrm>
            <a:off x="1000953" y="3950481"/>
            <a:ext cx="2557256" cy="1647191"/>
          </a:xfrm>
          <a:prstGeom prst="rect">
            <a:avLst/>
          </a:prstGeom>
        </p:spPr>
      </p:pic>
      <p:pic>
        <p:nvPicPr>
          <p:cNvPr id="5" name="Picture 2" descr="DCR 2015: Success factors for effective post-2015 partnership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15457" y="-79513"/>
            <a:ext cx="5743896" cy="67486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48950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dirty="0" err="1"/>
              <a:t>Useful</a:t>
            </a:r>
            <a:r>
              <a:rPr lang="es-ES" dirty="0"/>
              <a:t> links for Development Finance </a:t>
            </a:r>
            <a:r>
              <a:rPr lang="es-ES" dirty="0" err="1"/>
              <a:t>Flows</a:t>
            </a:r>
            <a:endParaRPr lang="en-GB" dirty="0"/>
          </a:p>
        </p:txBody>
      </p:sp>
      <p:sp>
        <p:nvSpPr>
          <p:cNvPr id="4" name="Content Placeholder 1"/>
          <p:cNvSpPr txBox="1">
            <a:spLocks/>
          </p:cNvSpPr>
          <p:nvPr/>
        </p:nvSpPr>
        <p:spPr>
          <a:xfrm>
            <a:off x="1991544" y="1340768"/>
            <a:ext cx="8218800" cy="5400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1" indent="0" algn="l" defTabSz="914400" rtl="0" eaLnBrk="1" fontAlgn="auto" latinLnBrk="0" hangingPunct="1">
              <a:lnSpc>
                <a:spcPct val="100000"/>
              </a:lnSpc>
              <a:spcBef>
                <a:spcPts val="600"/>
              </a:spcBef>
              <a:spcAft>
                <a:spcPts val="600"/>
              </a:spcAft>
              <a:buClrTx/>
              <a:buSzPct val="125000"/>
              <a:buFont typeface="Arial" panose="020B0604020202020204" pitchFamily="34" charset="0"/>
              <a:buNone/>
              <a:tabLst/>
              <a:defRPr/>
            </a:pPr>
            <a:endParaRPr kumimoji="0" lang="en-GB" sz="800" b="1" i="0" u="none" strike="noStrike" kern="1200" cap="none" spc="0" normalizeH="0" baseline="0" noProof="0" dirty="0">
              <a:ln>
                <a:noFill/>
              </a:ln>
              <a:solidFill>
                <a:srgbClr val="727272"/>
              </a:solidFill>
              <a:effectLst/>
              <a:uLnTx/>
              <a:uFillTx/>
              <a:latin typeface="Arial" panose="020B0604020202020204" pitchFamily="34" charset="0"/>
              <a:ea typeface="+mn-ea"/>
              <a:cs typeface="Arial" panose="020B0604020202020204" pitchFamily="34" charset="0"/>
            </a:endParaRPr>
          </a:p>
          <a:p>
            <a:pPr marL="457200" marR="0" lvl="1" indent="-457200" algn="l" defTabSz="914400" rtl="0" eaLnBrk="1" fontAlgn="auto" latinLnBrk="0" hangingPunct="1">
              <a:lnSpc>
                <a:spcPct val="100000"/>
              </a:lnSpc>
              <a:spcBef>
                <a:spcPts val="600"/>
              </a:spcBef>
              <a:spcAft>
                <a:spcPts val="600"/>
              </a:spcAft>
              <a:buClrTx/>
              <a:buSzPct val="125000"/>
              <a:buFont typeface="Arial" panose="020B0604020202020204" pitchFamily="34" charset="0"/>
              <a:buChar char="•"/>
              <a:tabLst/>
              <a:defRPr/>
            </a:pPr>
            <a:r>
              <a:rPr kumimoji="0" lang="en-GB" sz="2400" b="0" i="0" u="none" strike="noStrike" kern="1200" cap="none" spc="0" normalizeH="0" baseline="0" noProof="0" dirty="0">
                <a:ln>
                  <a:noFill/>
                </a:ln>
                <a:solidFill>
                  <a:srgbClr val="595959"/>
                </a:solidFill>
                <a:effectLst/>
                <a:uLnTx/>
                <a:uFillTx/>
                <a:latin typeface="Arial" panose="020B0604020202020204" pitchFamily="34" charset="0"/>
                <a:ea typeface="+mn-ea"/>
                <a:cs typeface="Arial" panose="020B0604020202020204" pitchFamily="34" charset="0"/>
                <a:hlinkClick r:id="rId2"/>
              </a:rPr>
              <a:t>http://www.oecd.org/dac/</a:t>
            </a:r>
            <a:endParaRPr kumimoji="0" lang="en-GB" sz="2400" b="0" i="0" u="none" strike="noStrike" kern="1200" cap="none" spc="0" normalizeH="0" baseline="0" noProof="0" dirty="0">
              <a:ln>
                <a:noFill/>
              </a:ln>
              <a:solidFill>
                <a:srgbClr val="595959"/>
              </a:solidFill>
              <a:effectLst/>
              <a:uLnTx/>
              <a:uFillTx/>
              <a:latin typeface="Arial" panose="020B0604020202020204" pitchFamily="34" charset="0"/>
              <a:ea typeface="+mn-ea"/>
              <a:cs typeface="Arial" panose="020B0604020202020204" pitchFamily="34" charset="0"/>
            </a:endParaRPr>
          </a:p>
          <a:p>
            <a:pPr marL="457200" marR="0" lvl="1" indent="-457200" algn="l" defTabSz="914400" rtl="0" eaLnBrk="1" fontAlgn="auto" latinLnBrk="0" hangingPunct="1">
              <a:lnSpc>
                <a:spcPct val="100000"/>
              </a:lnSpc>
              <a:spcBef>
                <a:spcPts val="600"/>
              </a:spcBef>
              <a:spcAft>
                <a:spcPts val="600"/>
              </a:spcAft>
              <a:buClrTx/>
              <a:buSzPct val="125000"/>
              <a:buFont typeface="Arial" panose="020B0604020202020204" pitchFamily="34" charset="0"/>
              <a:buChar char="•"/>
              <a:tabLst/>
              <a:defRPr/>
            </a:pPr>
            <a:r>
              <a:rPr kumimoji="0" lang="en-US" sz="2400" b="0" i="0" u="none" strike="noStrike" kern="1200" cap="none" spc="0" normalizeH="0" baseline="0" noProof="0" dirty="0">
                <a:ln>
                  <a:noFill/>
                </a:ln>
                <a:solidFill>
                  <a:srgbClr val="595959"/>
                </a:solidFill>
                <a:effectLst/>
                <a:uLnTx/>
                <a:uFillTx/>
                <a:latin typeface="Arial" panose="020B0604020202020204" pitchFamily="34" charset="0"/>
                <a:ea typeface="+mn-ea"/>
                <a:cs typeface="Arial" panose="020B0604020202020204" pitchFamily="34" charset="0"/>
                <a:hlinkClick r:id="rId3"/>
              </a:rPr>
              <a:t>http://www.oecd.org/dac/financing-sustainable-development/</a:t>
            </a:r>
            <a:endParaRPr kumimoji="0" lang="en-US" sz="2400" b="0" i="0" u="none" strike="noStrike" kern="1200" cap="none" spc="0" normalizeH="0" baseline="0" noProof="0" dirty="0">
              <a:ln>
                <a:noFill/>
              </a:ln>
              <a:solidFill>
                <a:srgbClr val="595959"/>
              </a:solidFill>
              <a:effectLst/>
              <a:uLnTx/>
              <a:uFillTx/>
              <a:latin typeface="Arial" panose="020B0604020202020204" pitchFamily="34" charset="0"/>
              <a:ea typeface="+mn-ea"/>
              <a:cs typeface="Arial" panose="020B0604020202020204" pitchFamily="34" charset="0"/>
            </a:endParaRPr>
          </a:p>
          <a:p>
            <a:pPr marL="457200" marR="0" lvl="1" indent="-457200" algn="l" defTabSz="914400" rtl="0" eaLnBrk="1" fontAlgn="auto" latinLnBrk="0" hangingPunct="1">
              <a:lnSpc>
                <a:spcPct val="100000"/>
              </a:lnSpc>
              <a:spcBef>
                <a:spcPts val="600"/>
              </a:spcBef>
              <a:spcAft>
                <a:spcPts val="600"/>
              </a:spcAft>
              <a:buClrTx/>
              <a:buSzPct val="125000"/>
              <a:buFont typeface="Arial" panose="020B0604020202020204" pitchFamily="34" charset="0"/>
              <a:buChar char="•"/>
              <a:tabLst/>
              <a:defRPr/>
            </a:pPr>
            <a:r>
              <a:rPr kumimoji="0" lang="en-US" sz="2400" b="0" i="0" u="none" strike="noStrike" kern="1200" cap="none" spc="0" normalizeH="0" baseline="0" noProof="0" dirty="0">
                <a:ln>
                  <a:noFill/>
                </a:ln>
                <a:solidFill>
                  <a:srgbClr val="595959"/>
                </a:solidFill>
                <a:effectLst/>
                <a:uLnTx/>
                <a:uFillTx/>
                <a:latin typeface="Arial" panose="020B0604020202020204" pitchFamily="34" charset="0"/>
                <a:ea typeface="+mn-ea"/>
                <a:cs typeface="Arial" panose="020B0604020202020204" pitchFamily="34" charset="0"/>
                <a:hlinkClick r:id="rId4"/>
              </a:rPr>
              <a:t>http://www.oecd.org/dac/financing-sustainable-development/development-finance-standards/</a:t>
            </a:r>
            <a:endParaRPr kumimoji="0" lang="en-US" sz="2400" b="0" i="0" u="none" strike="noStrike" kern="1200" cap="none" spc="0" normalizeH="0" baseline="0" noProof="0" dirty="0">
              <a:ln>
                <a:noFill/>
              </a:ln>
              <a:solidFill>
                <a:srgbClr val="595959"/>
              </a:solidFill>
              <a:effectLst/>
              <a:uLnTx/>
              <a:uFillTx/>
              <a:latin typeface="Arial" panose="020B0604020202020204" pitchFamily="34" charset="0"/>
              <a:ea typeface="+mn-ea"/>
              <a:cs typeface="Arial" panose="020B0604020202020204" pitchFamily="34" charset="0"/>
            </a:endParaRPr>
          </a:p>
          <a:p>
            <a:pPr marL="457200" marR="0" lvl="1" indent="-457200" algn="l" defTabSz="914400" rtl="0" eaLnBrk="1" fontAlgn="auto" latinLnBrk="0" hangingPunct="1">
              <a:lnSpc>
                <a:spcPct val="100000"/>
              </a:lnSpc>
              <a:spcBef>
                <a:spcPts val="600"/>
              </a:spcBef>
              <a:spcAft>
                <a:spcPts val="600"/>
              </a:spcAft>
              <a:buClrTx/>
              <a:buSzPct val="125000"/>
              <a:buFont typeface="Arial" panose="020B0604020202020204" pitchFamily="34" charset="0"/>
              <a:buChar char="•"/>
              <a:tabLst/>
              <a:defRPr/>
            </a:pPr>
            <a:r>
              <a:rPr kumimoji="0" lang="en-US" sz="2400" b="0" i="0" u="none" strike="noStrike" kern="1200" cap="none" spc="0" normalizeH="0" baseline="0" noProof="0" dirty="0">
                <a:ln>
                  <a:noFill/>
                </a:ln>
                <a:solidFill>
                  <a:srgbClr val="595959"/>
                </a:solidFill>
                <a:effectLst/>
                <a:uLnTx/>
                <a:uFillTx/>
                <a:latin typeface="Arial" panose="020B0604020202020204" pitchFamily="34" charset="0"/>
                <a:ea typeface="+mn-ea"/>
                <a:cs typeface="Arial" panose="020B0604020202020204" pitchFamily="34" charset="0"/>
                <a:hlinkClick r:id="rId5"/>
              </a:rPr>
              <a:t>http://www.oecd.org/dac/financing-sustainable-development/development-finance-data/</a:t>
            </a:r>
            <a:endParaRPr kumimoji="0" lang="en-US" sz="2400" b="0" i="0" u="none" strike="noStrike" kern="1200" cap="none" spc="0" normalizeH="0" baseline="0" noProof="0" dirty="0">
              <a:ln>
                <a:noFill/>
              </a:ln>
              <a:solidFill>
                <a:srgbClr val="595959"/>
              </a:solidFill>
              <a:effectLst/>
              <a:uLnTx/>
              <a:uFillTx/>
              <a:latin typeface="Arial" panose="020B0604020202020204" pitchFamily="34" charset="0"/>
              <a:ea typeface="+mn-ea"/>
              <a:cs typeface="Arial" panose="020B0604020202020204" pitchFamily="34" charset="0"/>
            </a:endParaRPr>
          </a:p>
          <a:p>
            <a:pPr marL="457200" marR="0" lvl="1" indent="-457200" algn="l" defTabSz="914400" rtl="0" eaLnBrk="1" fontAlgn="auto" latinLnBrk="0" hangingPunct="1">
              <a:lnSpc>
                <a:spcPct val="100000"/>
              </a:lnSpc>
              <a:spcBef>
                <a:spcPts val="600"/>
              </a:spcBef>
              <a:spcAft>
                <a:spcPts val="600"/>
              </a:spcAft>
              <a:buClrTx/>
              <a:buSzPct val="125000"/>
              <a:buFont typeface="Arial" panose="020B0604020202020204" pitchFamily="34" charset="0"/>
              <a:buChar char="•"/>
              <a:tabLst/>
              <a:defRPr/>
            </a:pPr>
            <a:r>
              <a:rPr kumimoji="0" lang="en-GB" sz="2400" b="0" i="0" u="none" strike="noStrike" kern="1200" cap="none" spc="0" normalizeH="0" baseline="0" noProof="0" dirty="0">
                <a:ln>
                  <a:noFill/>
                </a:ln>
                <a:solidFill>
                  <a:srgbClr val="595959"/>
                </a:solidFill>
                <a:effectLst/>
                <a:uLnTx/>
                <a:uFillTx/>
                <a:latin typeface="Arial" panose="020B0604020202020204" pitchFamily="34" charset="0"/>
                <a:ea typeface="+mn-ea"/>
                <a:cs typeface="Arial" panose="020B0604020202020204" pitchFamily="34" charset="0"/>
                <a:hlinkClick r:id="rId6"/>
              </a:rPr>
              <a:t>http://stats.oecd.org/qwids/</a:t>
            </a:r>
            <a:endParaRPr kumimoji="0" lang="en-GB" sz="2400" b="0" i="0" u="none" strike="noStrike" kern="1200" cap="none" spc="0" normalizeH="0" baseline="0" noProof="0" dirty="0">
              <a:ln>
                <a:noFill/>
              </a:ln>
              <a:solidFill>
                <a:srgbClr val="595959"/>
              </a:solidFill>
              <a:effectLst/>
              <a:uLnTx/>
              <a:uFillTx/>
              <a:latin typeface="Arial" panose="020B0604020202020204" pitchFamily="34" charset="0"/>
              <a:ea typeface="+mn-ea"/>
              <a:cs typeface="Arial" panose="020B0604020202020204" pitchFamily="34" charset="0"/>
            </a:endParaRPr>
          </a:p>
          <a:p>
            <a:pPr marL="457200" marR="0" lvl="1" indent="-457200" algn="l" defTabSz="914400" rtl="0" eaLnBrk="1" fontAlgn="auto" latinLnBrk="0" hangingPunct="1">
              <a:lnSpc>
                <a:spcPct val="100000"/>
              </a:lnSpc>
              <a:spcBef>
                <a:spcPts val="600"/>
              </a:spcBef>
              <a:spcAft>
                <a:spcPts val="600"/>
              </a:spcAft>
              <a:buClrTx/>
              <a:buSzPct val="125000"/>
              <a:buFont typeface="Arial" panose="020B0604020202020204" pitchFamily="34" charset="0"/>
              <a:buChar char="•"/>
              <a:tabLst/>
              <a:defRPr/>
            </a:pPr>
            <a:r>
              <a:rPr kumimoji="0" lang="en-GB" sz="2400" b="0" i="0" u="none" strike="noStrike" kern="1200" cap="none" spc="0" normalizeH="0" baseline="0" noProof="0" dirty="0">
                <a:ln>
                  <a:noFill/>
                </a:ln>
                <a:solidFill>
                  <a:srgbClr val="595959"/>
                </a:solidFill>
                <a:effectLst/>
                <a:uLnTx/>
                <a:uFillTx/>
                <a:latin typeface="Arial" panose="020B0604020202020204" pitchFamily="34" charset="0"/>
                <a:ea typeface="+mn-ea"/>
                <a:cs typeface="Arial" panose="020B0604020202020204" pitchFamily="34" charset="0"/>
                <a:hlinkClick r:id="rId7"/>
              </a:rPr>
              <a:t>http://www.tossd.org</a:t>
            </a:r>
            <a:endParaRPr kumimoji="0" lang="en-GB" sz="2400" b="0" i="0" u="none" strike="noStrike" kern="1200" cap="none" spc="0" normalizeH="0" baseline="0" noProof="0" dirty="0">
              <a:ln>
                <a:noFill/>
              </a:ln>
              <a:solidFill>
                <a:srgbClr val="595959"/>
              </a:solidFill>
              <a:effectLst/>
              <a:uLnTx/>
              <a:uFillTx/>
              <a:latin typeface="Arial" panose="020B0604020202020204" pitchFamily="34" charset="0"/>
              <a:ea typeface="+mn-ea"/>
              <a:cs typeface="Arial" panose="020B0604020202020204" pitchFamily="34" charset="0"/>
            </a:endParaRPr>
          </a:p>
          <a:p>
            <a:pPr marL="457200" marR="0" lvl="1" indent="-457200" algn="l" defTabSz="914400" rtl="0" eaLnBrk="1" fontAlgn="auto" latinLnBrk="0" hangingPunct="1">
              <a:lnSpc>
                <a:spcPct val="100000"/>
              </a:lnSpc>
              <a:spcBef>
                <a:spcPts val="600"/>
              </a:spcBef>
              <a:spcAft>
                <a:spcPts val="600"/>
              </a:spcAft>
              <a:buClrTx/>
              <a:buSzPct val="125000"/>
              <a:buFont typeface="Arial" panose="020B0604020202020204" pitchFamily="34" charset="0"/>
              <a:buChar char="•"/>
              <a:tabLst/>
              <a:defRPr/>
            </a:pPr>
            <a:endParaRPr kumimoji="0" lang="en-GB" sz="2400" b="0" i="0" u="none" strike="noStrike" kern="1200" cap="none" spc="0" normalizeH="0" baseline="0" noProof="0" dirty="0">
              <a:ln>
                <a:noFill/>
              </a:ln>
              <a:solidFill>
                <a:srgbClr val="595959"/>
              </a:solidFill>
              <a:effectLst/>
              <a:uLnTx/>
              <a:uFillTx/>
              <a:latin typeface="Arial" panose="020B0604020202020204" pitchFamily="34" charset="0"/>
              <a:ea typeface="+mn-ea"/>
              <a:cs typeface="Arial" panose="020B0604020202020204" pitchFamily="34" charset="0"/>
            </a:endParaRPr>
          </a:p>
          <a:p>
            <a:pPr marL="0" marR="0" lvl="1" indent="0" algn="l" defTabSz="914400" rtl="0" eaLnBrk="1" fontAlgn="auto" latinLnBrk="0" hangingPunct="1">
              <a:lnSpc>
                <a:spcPct val="100000"/>
              </a:lnSpc>
              <a:spcBef>
                <a:spcPts val="600"/>
              </a:spcBef>
              <a:spcAft>
                <a:spcPts val="600"/>
              </a:spcAft>
              <a:buClrTx/>
              <a:buSzPct val="125000"/>
              <a:buFont typeface="Arial" panose="020B0604020202020204" pitchFamily="34" charset="0"/>
              <a:buNone/>
              <a:tabLst/>
              <a:defRPr/>
            </a:pPr>
            <a:endParaRPr kumimoji="0" lang="en-GB" sz="2400" b="0"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auto" latinLnBrk="0" hangingPunct="1">
              <a:lnSpc>
                <a:spcPct val="100000"/>
              </a:lnSpc>
              <a:spcBef>
                <a:spcPct val="20000"/>
              </a:spcBef>
              <a:spcAft>
                <a:spcPts val="0"/>
              </a:spcAft>
              <a:buClrTx/>
              <a:buSzPct val="125000"/>
              <a:buFont typeface="Arial" panose="020B0604020202020204" pitchFamily="34" charset="0"/>
              <a:buChar char="•"/>
              <a:tabLst/>
              <a:defRPr/>
            </a:pPr>
            <a:endParaRPr kumimoji="0" lang="en-GB" sz="2400" b="0" i="0" u="none" strike="noStrike" kern="1200" cap="none" spc="0" normalizeH="0" baseline="0" noProof="0" dirty="0">
              <a:ln>
                <a:noFill/>
              </a:ln>
              <a:solidFill>
                <a:srgbClr val="727272"/>
              </a:solidFill>
              <a:effectLst/>
              <a:uLnTx/>
              <a:uFillTx/>
              <a:latin typeface="Georgia"/>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GB" sz="3200" b="0" i="0" u="none" strike="noStrike" kern="1200" cap="none" spc="0" normalizeH="0" baseline="0" noProof="0" dirty="0">
              <a:ln>
                <a:noFill/>
              </a:ln>
              <a:solidFill>
                <a:srgbClr val="727272"/>
              </a:solidFill>
              <a:effectLst/>
              <a:uLnTx/>
              <a:uFillTx/>
              <a:latin typeface="Georgia"/>
              <a:ea typeface="+mn-ea"/>
              <a:cs typeface="+mn-cs"/>
            </a:endParaRPr>
          </a:p>
        </p:txBody>
      </p:sp>
    </p:spTree>
    <p:extLst>
      <p:ext uri="{BB962C8B-B14F-4D97-AF65-F5344CB8AC3E}">
        <p14:creationId xmlns:p14="http://schemas.microsoft.com/office/powerpoint/2010/main" val="25730128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711624" y="2548062"/>
            <a:ext cx="7776864" cy="1384995"/>
          </a:xfrm>
        </p:spPr>
        <p:txBody>
          <a:bodyPr/>
          <a:lstStyle/>
          <a:p>
            <a:pPr>
              <a:lnSpc>
                <a:spcPct val="100000"/>
              </a:lnSpc>
            </a:pPr>
            <a:r>
              <a:rPr lang="en-US" sz="2800" dirty="0"/>
              <a:t>Strategies and Policies for engaging private sector in development co-operation </a:t>
            </a:r>
          </a:p>
        </p:txBody>
      </p:sp>
      <p:sp>
        <p:nvSpPr>
          <p:cNvPr id="5" name="Subtitle 4">
            <a:extLst>
              <a:ext uri="{FF2B5EF4-FFF2-40B4-BE49-F238E27FC236}">
                <a16:creationId xmlns:a16="http://schemas.microsoft.com/office/drawing/2014/main" id="{EF20A10A-9860-45C4-836B-2FC109AD70E4}"/>
              </a:ext>
            </a:extLst>
          </p:cNvPr>
          <p:cNvSpPr>
            <a:spLocks noGrp="1"/>
          </p:cNvSpPr>
          <p:nvPr>
            <p:ph type="subTitle" idx="1"/>
          </p:nvPr>
        </p:nvSpPr>
        <p:spPr/>
        <p:txBody>
          <a:bodyPr/>
          <a:lstStyle/>
          <a:p>
            <a:endParaRPr lang="en-GB"/>
          </a:p>
        </p:txBody>
      </p:sp>
    </p:spTree>
    <p:extLst>
      <p:ext uri="{BB962C8B-B14F-4D97-AF65-F5344CB8AC3E}">
        <p14:creationId xmlns:p14="http://schemas.microsoft.com/office/powerpoint/2010/main" val="12245945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991544" y="1628800"/>
            <a:ext cx="8218800" cy="4824536"/>
          </a:xfrm>
        </p:spPr>
        <p:txBody>
          <a:bodyPr>
            <a:normAutofit fontScale="55000" lnSpcReduction="20000"/>
          </a:bodyPr>
          <a:lstStyle/>
          <a:p>
            <a:pPr>
              <a:lnSpc>
                <a:spcPct val="170000"/>
              </a:lnSpc>
              <a:buFont typeface="Wingdings" panose="05000000000000000000" pitchFamily="2" charset="2"/>
              <a:buChar char="Ø"/>
            </a:pPr>
            <a:r>
              <a:rPr lang="en-US" dirty="0"/>
              <a:t>Why is private sector engagement </a:t>
            </a:r>
            <a:r>
              <a:rPr lang="en-US" b="1" dirty="0"/>
              <a:t>necessary</a:t>
            </a:r>
            <a:r>
              <a:rPr lang="en-US" dirty="0"/>
              <a:t> and what does that mean for development co-operation providers? </a:t>
            </a:r>
          </a:p>
          <a:p>
            <a:pPr>
              <a:lnSpc>
                <a:spcPct val="170000"/>
              </a:lnSpc>
              <a:buFont typeface="Wingdings" panose="05000000000000000000" pitchFamily="2" charset="2"/>
              <a:buChar char="Ø"/>
            </a:pPr>
            <a:r>
              <a:rPr lang="en-US" dirty="0"/>
              <a:t>What are the </a:t>
            </a:r>
            <a:r>
              <a:rPr lang="en-US" b="1" dirty="0"/>
              <a:t>different ways of doing private sector engagement</a:t>
            </a:r>
            <a:r>
              <a:rPr lang="en-US" dirty="0"/>
              <a:t>? What are the different </a:t>
            </a:r>
            <a:r>
              <a:rPr lang="en-US" b="1" dirty="0"/>
              <a:t>roles</a:t>
            </a:r>
            <a:r>
              <a:rPr lang="en-US" dirty="0"/>
              <a:t> of private sector actors in development co-operation? </a:t>
            </a:r>
          </a:p>
          <a:p>
            <a:pPr>
              <a:lnSpc>
                <a:spcPct val="170000"/>
              </a:lnSpc>
              <a:buFont typeface="Wingdings" panose="05000000000000000000" pitchFamily="2" charset="2"/>
              <a:buChar char="Ø"/>
            </a:pPr>
            <a:r>
              <a:rPr lang="en-US" dirty="0"/>
              <a:t>What are </a:t>
            </a:r>
            <a:r>
              <a:rPr lang="en-US" b="1" dirty="0"/>
              <a:t>good principles </a:t>
            </a:r>
            <a:r>
              <a:rPr lang="en-US" dirty="0"/>
              <a:t>in engaging with the private sector in development co-operation?  </a:t>
            </a:r>
          </a:p>
          <a:p>
            <a:pPr>
              <a:lnSpc>
                <a:spcPct val="170000"/>
              </a:lnSpc>
              <a:buFont typeface="Wingdings" panose="05000000000000000000" pitchFamily="2" charset="2"/>
              <a:buChar char="Ø"/>
            </a:pPr>
            <a:r>
              <a:rPr lang="en-US" dirty="0"/>
              <a:t>What are some </a:t>
            </a:r>
            <a:r>
              <a:rPr lang="en-US" b="1" dirty="0"/>
              <a:t>challenges and areas of attention</a:t>
            </a:r>
            <a:r>
              <a:rPr lang="en-US" dirty="0"/>
              <a:t>?</a:t>
            </a:r>
          </a:p>
          <a:p>
            <a:pPr>
              <a:lnSpc>
                <a:spcPct val="170000"/>
              </a:lnSpc>
              <a:buFont typeface="Wingdings" panose="05000000000000000000" pitchFamily="2" charset="2"/>
              <a:buChar char="Ø"/>
            </a:pPr>
            <a:r>
              <a:rPr lang="en-US" dirty="0"/>
              <a:t>What are the </a:t>
            </a:r>
            <a:r>
              <a:rPr lang="en-US" b="1" dirty="0"/>
              <a:t>different forms of engagement</a:t>
            </a:r>
            <a:r>
              <a:rPr lang="en-US" dirty="0"/>
              <a:t> of the private sector?</a:t>
            </a:r>
          </a:p>
        </p:txBody>
      </p:sp>
      <p:sp>
        <p:nvSpPr>
          <p:cNvPr id="3" name="Title 2"/>
          <p:cNvSpPr>
            <a:spLocks noGrp="1"/>
          </p:cNvSpPr>
          <p:nvPr>
            <p:ph type="title"/>
          </p:nvPr>
        </p:nvSpPr>
        <p:spPr/>
        <p:txBody>
          <a:bodyPr/>
          <a:lstStyle/>
          <a:p>
            <a:r>
              <a:rPr lang="fr-FR" b="1" dirty="0"/>
              <a:t>WHAT WE WILL TALK ABOUT</a:t>
            </a:r>
            <a:endParaRPr lang="en-GB" b="1" dirty="0"/>
          </a:p>
        </p:txBody>
      </p:sp>
    </p:spTree>
    <p:extLst>
      <p:ext uri="{BB962C8B-B14F-4D97-AF65-F5344CB8AC3E}">
        <p14:creationId xmlns:p14="http://schemas.microsoft.com/office/powerpoint/2010/main" val="27478772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lnSpc>
                <a:spcPct val="150000"/>
              </a:lnSpc>
            </a:pPr>
            <a:r>
              <a:rPr lang="en-US" dirty="0"/>
              <a:t>New approach “shifting the trillions” is required to align broader actors and resources in support of sustainable development.  </a:t>
            </a:r>
          </a:p>
          <a:p>
            <a:pPr>
              <a:lnSpc>
                <a:spcPct val="150000"/>
              </a:lnSpc>
            </a:pPr>
            <a:r>
              <a:rPr lang="en-US" dirty="0"/>
              <a:t>Better policies for a more transparent and efficient financing for sustainable development: mobilization, impact and transition.</a:t>
            </a:r>
          </a:p>
        </p:txBody>
      </p:sp>
      <p:sp>
        <p:nvSpPr>
          <p:cNvPr id="3" name="Title 2"/>
          <p:cNvSpPr>
            <a:spLocks noGrp="1"/>
          </p:cNvSpPr>
          <p:nvPr>
            <p:ph type="title"/>
          </p:nvPr>
        </p:nvSpPr>
        <p:spPr/>
        <p:txBody>
          <a:bodyPr/>
          <a:lstStyle/>
          <a:p>
            <a:r>
              <a:rPr lang="en-GB" b="1" dirty="0"/>
              <a:t>MODERNISING ODA</a:t>
            </a:r>
          </a:p>
        </p:txBody>
      </p:sp>
    </p:spTree>
    <p:extLst>
      <p:ext uri="{BB962C8B-B14F-4D97-AF65-F5344CB8AC3E}">
        <p14:creationId xmlns:p14="http://schemas.microsoft.com/office/powerpoint/2010/main" val="25138501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992000" y="2564904"/>
            <a:ext cx="8218800" cy="3562296"/>
          </a:xfrm>
        </p:spPr>
        <p:txBody>
          <a:bodyPr>
            <a:normAutofit/>
          </a:bodyPr>
          <a:lstStyle/>
          <a:p>
            <a:pPr marL="0" indent="0" algn="ctr">
              <a:buNone/>
            </a:pPr>
            <a:r>
              <a:rPr lang="en-US" sz="2800" i="1" dirty="0"/>
              <a:t>‘an activity that aims to engage the private sector for development results, and involves the active participation of the private sector’</a:t>
            </a:r>
          </a:p>
          <a:p>
            <a:pPr marL="0" indent="0">
              <a:buNone/>
            </a:pPr>
            <a:endParaRPr lang="en-US" sz="2800" dirty="0"/>
          </a:p>
        </p:txBody>
      </p:sp>
      <p:sp>
        <p:nvSpPr>
          <p:cNvPr id="3" name="Title 2"/>
          <p:cNvSpPr>
            <a:spLocks noGrp="1"/>
          </p:cNvSpPr>
          <p:nvPr>
            <p:ph type="title"/>
          </p:nvPr>
        </p:nvSpPr>
        <p:spPr/>
        <p:txBody>
          <a:bodyPr/>
          <a:lstStyle/>
          <a:p>
            <a:r>
              <a:rPr lang="en-US" sz="2800" b="1" dirty="0"/>
              <a:t>PRIVATE SECTOR ENGAGEMENT (PSE) </a:t>
            </a:r>
            <a:endParaRPr lang="en-GB" sz="2800" b="1" dirty="0"/>
          </a:p>
        </p:txBody>
      </p:sp>
      <p:sp>
        <p:nvSpPr>
          <p:cNvPr id="5" name="TextBox 4"/>
          <p:cNvSpPr txBox="1"/>
          <p:nvPr/>
        </p:nvSpPr>
        <p:spPr>
          <a:xfrm>
            <a:off x="2748506" y="4099832"/>
            <a:ext cx="6705788" cy="246221"/>
          </a:xfrm>
          <a:prstGeom prst="rect">
            <a:avLst/>
          </a:prstGeom>
          <a:noFill/>
        </p:spPr>
        <p:txBody>
          <a:bodyPr wrap="square" rtlCol="0">
            <a:spAutoFit/>
          </a:bodyPr>
          <a:lstStyle/>
          <a:p>
            <a:pPr algn="ctr"/>
            <a:r>
              <a:rPr lang="fr-FR" sz="1000" i="1" dirty="0">
                <a:solidFill>
                  <a:srgbClr val="727272"/>
                </a:solidFill>
                <a:latin typeface="Georgia"/>
              </a:rPr>
              <a:t>Source: OECD (2016) </a:t>
            </a:r>
            <a:r>
              <a:rPr lang="en-US" sz="1000" i="1" dirty="0">
                <a:solidFill>
                  <a:srgbClr val="727272"/>
                </a:solidFill>
                <a:latin typeface="Georgia"/>
              </a:rPr>
              <a:t>Private Sector Engagement for Sustainable Development, Lessons from the DAC</a:t>
            </a:r>
          </a:p>
        </p:txBody>
      </p:sp>
    </p:spTree>
    <p:extLst>
      <p:ext uri="{BB962C8B-B14F-4D97-AF65-F5344CB8AC3E}">
        <p14:creationId xmlns:p14="http://schemas.microsoft.com/office/powerpoint/2010/main" val="23964090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lvl="0"/>
            <a:r>
              <a:rPr lang="en-GB" dirty="0"/>
              <a:t>Leveraging private sector funds and capacities toward development-oriented investments</a:t>
            </a:r>
          </a:p>
          <a:p>
            <a:pPr lvl="0"/>
            <a:r>
              <a:rPr lang="en-GB" dirty="0"/>
              <a:t>Promoting collaboration between domestic and partner country private sector actors</a:t>
            </a:r>
          </a:p>
          <a:p>
            <a:pPr lvl="0"/>
            <a:r>
              <a:rPr lang="en-GB" dirty="0"/>
              <a:t>Promoting private sector development in partner countries. </a:t>
            </a:r>
          </a:p>
          <a:p>
            <a:pPr marL="0" indent="0">
              <a:buNone/>
            </a:pPr>
            <a:endParaRPr lang="en-GB" dirty="0"/>
          </a:p>
          <a:p>
            <a:pPr marL="0" indent="0">
              <a:buNone/>
            </a:pPr>
            <a:r>
              <a:rPr lang="en-GB" sz="1300" dirty="0"/>
              <a:t>Source: </a:t>
            </a:r>
            <a:r>
              <a:rPr lang="fr-FR" sz="1300" i="1" dirty="0"/>
              <a:t>OECD (2016) </a:t>
            </a:r>
            <a:r>
              <a:rPr lang="en-US" sz="1300" i="1" dirty="0"/>
              <a:t>Private Sector Engagement for Sustainable Development, Lessons from the DAC</a:t>
            </a:r>
            <a:endParaRPr lang="en-GB" sz="1300" dirty="0"/>
          </a:p>
        </p:txBody>
      </p:sp>
      <p:sp>
        <p:nvSpPr>
          <p:cNvPr id="3" name="Title 2"/>
          <p:cNvSpPr>
            <a:spLocks noGrp="1"/>
          </p:cNvSpPr>
          <p:nvPr>
            <p:ph type="title"/>
          </p:nvPr>
        </p:nvSpPr>
        <p:spPr/>
        <p:txBody>
          <a:bodyPr/>
          <a:lstStyle/>
          <a:p>
            <a:r>
              <a:rPr lang="en-GB" b="1" dirty="0"/>
              <a:t>OBJECTIVES OF PSE</a:t>
            </a:r>
          </a:p>
        </p:txBody>
      </p:sp>
    </p:spTree>
    <p:extLst>
      <p:ext uri="{BB962C8B-B14F-4D97-AF65-F5344CB8AC3E}">
        <p14:creationId xmlns:p14="http://schemas.microsoft.com/office/powerpoint/2010/main" val="17632435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pPr marL="0" indent="0">
              <a:buNone/>
            </a:pPr>
            <a:r>
              <a:rPr lang="en-US" dirty="0"/>
              <a:t>1. Partnerships with companies </a:t>
            </a:r>
          </a:p>
          <a:p>
            <a:r>
              <a:rPr lang="en-GB" sz="2900" dirty="0"/>
              <a:t>Policy dialogue</a:t>
            </a:r>
            <a:endParaRPr lang="en-US" sz="2900" dirty="0"/>
          </a:p>
          <a:p>
            <a:r>
              <a:rPr lang="en-GB" sz="2900" dirty="0"/>
              <a:t>Knowledge sharing and relationship-building </a:t>
            </a:r>
          </a:p>
          <a:p>
            <a:r>
              <a:rPr lang="en-GB" sz="2900" dirty="0"/>
              <a:t>Capacity building, technical assistance, financial support</a:t>
            </a:r>
          </a:p>
          <a:p>
            <a:pPr marL="0" indent="0">
              <a:buNone/>
            </a:pPr>
            <a:endParaRPr lang="en-US" dirty="0"/>
          </a:p>
          <a:p>
            <a:pPr marL="0" indent="0">
              <a:buNone/>
            </a:pPr>
            <a:r>
              <a:rPr lang="en-US" dirty="0"/>
              <a:t>2. Innovative financing</a:t>
            </a:r>
          </a:p>
          <a:p>
            <a:r>
              <a:rPr lang="en-US" sz="2900" dirty="0" err="1"/>
              <a:t>Mobilising</a:t>
            </a:r>
            <a:r>
              <a:rPr lang="en-US" sz="2900" dirty="0"/>
              <a:t> additional (commercial) finance for development: Blended Finance</a:t>
            </a:r>
          </a:p>
          <a:p>
            <a:r>
              <a:rPr lang="en-US" sz="2900" dirty="0"/>
              <a:t>Deploying private capital towards development outcomes: Impact Investing</a:t>
            </a:r>
          </a:p>
        </p:txBody>
      </p:sp>
      <p:sp>
        <p:nvSpPr>
          <p:cNvPr id="3" name="Title 2"/>
          <p:cNvSpPr>
            <a:spLocks noGrp="1"/>
          </p:cNvSpPr>
          <p:nvPr>
            <p:ph type="title"/>
          </p:nvPr>
        </p:nvSpPr>
        <p:spPr/>
        <p:txBody>
          <a:bodyPr/>
          <a:lstStyle/>
          <a:p>
            <a:r>
              <a:rPr lang="en-US" b="1" dirty="0"/>
              <a:t>DIFFERENT FORMS OF ENGAGEMENT</a:t>
            </a:r>
            <a:endParaRPr lang="en-GB" b="1" dirty="0"/>
          </a:p>
        </p:txBody>
      </p:sp>
    </p:spTree>
    <p:extLst>
      <p:ext uri="{BB962C8B-B14F-4D97-AF65-F5344CB8AC3E}">
        <p14:creationId xmlns:p14="http://schemas.microsoft.com/office/powerpoint/2010/main" val="8286900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764275" y="1340767"/>
            <a:ext cx="9441988" cy="5319339"/>
          </a:xfrm>
        </p:spPr>
        <p:txBody>
          <a:bodyPr>
            <a:noAutofit/>
          </a:bodyPr>
          <a:lstStyle/>
          <a:p>
            <a:pPr algn="just">
              <a:spcBef>
                <a:spcPts val="600"/>
              </a:spcBef>
              <a:spcAft>
                <a:spcPts val="600"/>
              </a:spcAft>
              <a:buSzPct val="100000"/>
              <a:defRPr/>
            </a:pPr>
            <a:r>
              <a:rPr lang="en-US" altLang="en-US" sz="1800" dirty="0"/>
              <a:t>Commercial objectives</a:t>
            </a:r>
          </a:p>
          <a:p>
            <a:pPr algn="just">
              <a:spcBef>
                <a:spcPts val="600"/>
              </a:spcBef>
              <a:spcAft>
                <a:spcPts val="600"/>
              </a:spcAft>
              <a:buSzPct val="100000"/>
              <a:defRPr/>
            </a:pPr>
            <a:r>
              <a:rPr lang="en-US" altLang="en-US" sz="1800" dirty="0"/>
              <a:t>Military objectives</a:t>
            </a:r>
          </a:p>
          <a:p>
            <a:pPr algn="just">
              <a:spcBef>
                <a:spcPts val="600"/>
              </a:spcBef>
              <a:spcAft>
                <a:spcPts val="600"/>
              </a:spcAft>
              <a:buSzPct val="100000"/>
              <a:defRPr/>
            </a:pPr>
            <a:r>
              <a:rPr lang="en-US" altLang="en-US" sz="1800" dirty="0"/>
              <a:t>Foreign policy objectives</a:t>
            </a:r>
          </a:p>
          <a:p>
            <a:pPr algn="just">
              <a:spcBef>
                <a:spcPts val="600"/>
              </a:spcBef>
              <a:spcAft>
                <a:spcPts val="600"/>
              </a:spcAft>
              <a:buSzPct val="100000"/>
              <a:defRPr/>
            </a:pPr>
            <a:r>
              <a:rPr lang="en-US" altLang="en-US" sz="1800" dirty="0"/>
              <a:t>Religious objectives</a:t>
            </a:r>
          </a:p>
          <a:p>
            <a:pPr algn="just">
              <a:spcBef>
                <a:spcPts val="600"/>
              </a:spcBef>
              <a:spcAft>
                <a:spcPts val="600"/>
              </a:spcAft>
              <a:buSzPct val="100000"/>
              <a:defRPr/>
            </a:pPr>
            <a:r>
              <a:rPr lang="en-US" altLang="en-US" sz="1800" dirty="0"/>
              <a:t>Counter-terrorism</a:t>
            </a:r>
          </a:p>
          <a:p>
            <a:pPr algn="just">
              <a:spcBef>
                <a:spcPts val="600"/>
              </a:spcBef>
              <a:spcAft>
                <a:spcPts val="600"/>
              </a:spcAft>
              <a:buSzPct val="100000"/>
              <a:defRPr/>
            </a:pPr>
            <a:r>
              <a:rPr lang="en-US" altLang="en-US" sz="1800" dirty="0"/>
              <a:t>Promotion of language or culture of the providing country (including support to the diaspora)</a:t>
            </a:r>
          </a:p>
          <a:p>
            <a:pPr algn="just">
              <a:spcBef>
                <a:spcPts val="600"/>
              </a:spcBef>
              <a:spcAft>
                <a:spcPts val="600"/>
              </a:spcAft>
              <a:buSzPct val="100000"/>
              <a:defRPr/>
            </a:pPr>
            <a:r>
              <a:rPr lang="en-US" altLang="en-US" sz="1800" dirty="0"/>
              <a:t>Activities incurred in connection with friendly or cultural exchange schemes</a:t>
            </a:r>
            <a:endParaRPr lang="en-GB" altLang="en-US" sz="1800" dirty="0"/>
          </a:p>
          <a:p>
            <a:pPr marL="0" indent="0" algn="just">
              <a:spcBef>
                <a:spcPts val="600"/>
              </a:spcBef>
              <a:spcAft>
                <a:spcPts val="600"/>
              </a:spcAft>
              <a:buNone/>
            </a:pPr>
            <a:endParaRPr lang="fr-FR" sz="1800" dirty="0"/>
          </a:p>
        </p:txBody>
      </p:sp>
      <p:sp>
        <p:nvSpPr>
          <p:cNvPr id="3" name="Title 2"/>
          <p:cNvSpPr>
            <a:spLocks noGrp="1"/>
          </p:cNvSpPr>
          <p:nvPr>
            <p:ph type="title"/>
          </p:nvPr>
        </p:nvSpPr>
        <p:spPr>
          <a:xfrm>
            <a:off x="1476095" y="237600"/>
            <a:ext cx="9888000" cy="1022400"/>
          </a:xfrm>
        </p:spPr>
        <p:txBody>
          <a:bodyPr/>
          <a:lstStyle/>
          <a:p>
            <a:r>
              <a:rPr lang="es-ES" dirty="0">
                <a:solidFill>
                  <a:srgbClr val="0070C0"/>
                </a:solidFill>
              </a:rPr>
              <a:t>O que está </a:t>
            </a:r>
            <a:r>
              <a:rPr lang="es-ES" dirty="0" err="1">
                <a:solidFill>
                  <a:srgbClr val="0070C0"/>
                </a:solidFill>
              </a:rPr>
              <a:t>excluído</a:t>
            </a:r>
            <a:r>
              <a:rPr lang="es-ES" dirty="0">
                <a:solidFill>
                  <a:srgbClr val="0070C0"/>
                </a:solidFill>
              </a:rPr>
              <a:t> da APD?</a:t>
            </a:r>
            <a:endParaRPr lang="en-GB" dirty="0">
              <a:solidFill>
                <a:srgbClr val="0070C0"/>
              </a:solidFill>
            </a:endParaRPr>
          </a:p>
        </p:txBody>
      </p:sp>
      <p:pic>
        <p:nvPicPr>
          <p:cNvPr id="8" name="Picture 7"/>
          <p:cNvPicPr>
            <a:picLocks noChangeAspect="1"/>
          </p:cNvPicPr>
          <p:nvPr/>
        </p:nvPicPr>
        <p:blipFill>
          <a:blip r:embed="rId3"/>
          <a:stretch>
            <a:fillRect/>
          </a:stretch>
        </p:blipFill>
        <p:spPr>
          <a:xfrm>
            <a:off x="1141215" y="4764119"/>
            <a:ext cx="2838450" cy="1609725"/>
          </a:xfrm>
          <a:prstGeom prst="rect">
            <a:avLst/>
          </a:prstGeom>
        </p:spPr>
      </p:pic>
      <p:pic>
        <p:nvPicPr>
          <p:cNvPr id="9" name="Picture 8"/>
          <p:cNvPicPr>
            <a:picLocks noChangeAspect="1"/>
          </p:cNvPicPr>
          <p:nvPr/>
        </p:nvPicPr>
        <p:blipFill>
          <a:blip r:embed="rId4"/>
          <a:stretch>
            <a:fillRect/>
          </a:stretch>
        </p:blipFill>
        <p:spPr>
          <a:xfrm>
            <a:off x="4509267" y="4764119"/>
            <a:ext cx="2401777" cy="1598273"/>
          </a:xfrm>
          <a:prstGeom prst="rect">
            <a:avLst/>
          </a:prstGeom>
        </p:spPr>
      </p:pic>
      <p:pic>
        <p:nvPicPr>
          <p:cNvPr id="10" name="Picture 6" descr="Resultado de imagen de trad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02133" y="4773644"/>
            <a:ext cx="2857500" cy="160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749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GB" dirty="0"/>
              <a:t>Policy dialogue </a:t>
            </a:r>
            <a:r>
              <a:rPr lang="en-GB" dirty="0">
                <a:sym typeface="Wingdings" panose="05000000000000000000" pitchFamily="2" charset="2"/>
              </a:rPr>
              <a:t> </a:t>
            </a:r>
            <a:r>
              <a:rPr lang="en-GB" dirty="0"/>
              <a:t>Japan’s Public-Private Dialogue on Economic Development</a:t>
            </a:r>
          </a:p>
          <a:p>
            <a:r>
              <a:rPr lang="en-GB" dirty="0"/>
              <a:t>Knowledge sharing and relationship-building </a:t>
            </a:r>
            <a:r>
              <a:rPr lang="en-GB" dirty="0">
                <a:sym typeface="Wingdings" panose="05000000000000000000" pitchFamily="2" charset="2"/>
              </a:rPr>
              <a:t> </a:t>
            </a:r>
            <a:r>
              <a:rPr lang="en-GB" dirty="0"/>
              <a:t>Netherland’s PPP Lab</a:t>
            </a:r>
          </a:p>
          <a:p>
            <a:r>
              <a:rPr lang="en-GB" dirty="0"/>
              <a:t>Capacity building </a:t>
            </a:r>
            <a:r>
              <a:rPr lang="en-GB" dirty="0">
                <a:sym typeface="Wingdings" panose="05000000000000000000" pitchFamily="2" charset="2"/>
              </a:rPr>
              <a:t> </a:t>
            </a:r>
            <a:r>
              <a:rPr lang="en-GB" dirty="0"/>
              <a:t>Germany’s Chambers and Associations Partnership Programme KVP</a:t>
            </a:r>
          </a:p>
          <a:p>
            <a:r>
              <a:rPr lang="en-GB" dirty="0"/>
              <a:t>Technical assistance, financial support </a:t>
            </a:r>
            <a:r>
              <a:rPr lang="en-GB" dirty="0">
                <a:sym typeface="Wingdings" panose="05000000000000000000" pitchFamily="2" charset="2"/>
              </a:rPr>
              <a:t> </a:t>
            </a:r>
            <a:r>
              <a:rPr lang="en-GB" dirty="0"/>
              <a:t>Czech Republic’s B2B programme</a:t>
            </a:r>
          </a:p>
        </p:txBody>
      </p:sp>
      <p:sp>
        <p:nvSpPr>
          <p:cNvPr id="3" name="Title 2"/>
          <p:cNvSpPr>
            <a:spLocks noGrp="1"/>
          </p:cNvSpPr>
          <p:nvPr>
            <p:ph type="title"/>
          </p:nvPr>
        </p:nvSpPr>
        <p:spPr/>
        <p:txBody>
          <a:bodyPr/>
          <a:lstStyle/>
          <a:p>
            <a:r>
              <a:rPr lang="en-GB" b="1" dirty="0"/>
              <a:t>PART 1 – PARTNERSHIPS WITH COMPANIES</a:t>
            </a:r>
          </a:p>
        </p:txBody>
      </p:sp>
    </p:spTree>
    <p:extLst>
      <p:ext uri="{BB962C8B-B14F-4D97-AF65-F5344CB8AC3E}">
        <p14:creationId xmlns:p14="http://schemas.microsoft.com/office/powerpoint/2010/main" val="14779764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514350" indent="-514350">
              <a:lnSpc>
                <a:spcPct val="300000"/>
              </a:lnSpc>
              <a:buFont typeface="+mj-lt"/>
              <a:buAutoNum type="arabicPeriod"/>
            </a:pPr>
            <a:r>
              <a:rPr lang="en-GB" b="1" dirty="0"/>
              <a:t>Blended Finance</a:t>
            </a:r>
            <a:endParaRPr lang="en-GB" dirty="0"/>
          </a:p>
          <a:p>
            <a:pPr marL="514350" indent="-514350">
              <a:lnSpc>
                <a:spcPct val="300000"/>
              </a:lnSpc>
              <a:buFont typeface="+mj-lt"/>
              <a:buAutoNum type="arabicPeriod"/>
            </a:pPr>
            <a:r>
              <a:rPr lang="en-GB" b="1" dirty="0"/>
              <a:t>Social Impact Investing</a:t>
            </a:r>
            <a:endParaRPr lang="en-GB" dirty="0"/>
          </a:p>
        </p:txBody>
      </p:sp>
      <p:sp>
        <p:nvSpPr>
          <p:cNvPr id="3" name="Title 2"/>
          <p:cNvSpPr>
            <a:spLocks noGrp="1"/>
          </p:cNvSpPr>
          <p:nvPr>
            <p:ph type="title"/>
          </p:nvPr>
        </p:nvSpPr>
        <p:spPr/>
        <p:txBody>
          <a:bodyPr/>
          <a:lstStyle/>
          <a:p>
            <a:r>
              <a:rPr lang="en-GB" b="1" dirty="0"/>
              <a:t>PART 2 – FINANCING FOR DEVELOPMENT</a:t>
            </a:r>
          </a:p>
        </p:txBody>
      </p:sp>
    </p:spTree>
    <p:extLst>
      <p:ext uri="{BB962C8B-B14F-4D97-AF65-F5344CB8AC3E}">
        <p14:creationId xmlns:p14="http://schemas.microsoft.com/office/powerpoint/2010/main" val="31681659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3867598" y="1421435"/>
            <a:ext cx="6152403" cy="47984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 name="Content Placeholder 2"/>
          <p:cNvSpPr txBox="1">
            <a:spLocks/>
          </p:cNvSpPr>
          <p:nvPr/>
        </p:nvSpPr>
        <p:spPr>
          <a:xfrm>
            <a:off x="1919537" y="2132857"/>
            <a:ext cx="1817159" cy="3747863"/>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ts val="600"/>
              </a:spcBef>
              <a:spcAft>
                <a:spcPts val="600"/>
              </a:spcAft>
              <a:buNone/>
            </a:pPr>
            <a:r>
              <a:rPr lang="en-US" sz="1800" i="1" dirty="0">
                <a:solidFill>
                  <a:srgbClr val="727272"/>
                </a:solidFill>
                <a:latin typeface="Georgia"/>
              </a:rPr>
              <a:t>Blended finance is the </a:t>
            </a:r>
            <a:r>
              <a:rPr lang="en-US" sz="1800" b="1" i="1" dirty="0">
                <a:solidFill>
                  <a:srgbClr val="727272"/>
                </a:solidFill>
                <a:latin typeface="Georgia"/>
              </a:rPr>
              <a:t>strategic use </a:t>
            </a:r>
            <a:r>
              <a:rPr lang="en-US" sz="1800" i="1" dirty="0">
                <a:solidFill>
                  <a:srgbClr val="727272"/>
                </a:solidFill>
                <a:latin typeface="Georgia"/>
              </a:rPr>
              <a:t>of </a:t>
            </a:r>
            <a:r>
              <a:rPr lang="en-US" sz="1800" b="1" i="1" dirty="0">
                <a:solidFill>
                  <a:srgbClr val="727272"/>
                </a:solidFill>
                <a:latin typeface="Georgia"/>
              </a:rPr>
              <a:t>development finance </a:t>
            </a:r>
            <a:r>
              <a:rPr lang="en-US" sz="1800" i="1" dirty="0">
                <a:solidFill>
                  <a:srgbClr val="727272"/>
                </a:solidFill>
                <a:latin typeface="Georgia"/>
              </a:rPr>
              <a:t>for the mobilisation of </a:t>
            </a:r>
            <a:r>
              <a:rPr lang="en-US" sz="1800" b="1" i="1" dirty="0">
                <a:solidFill>
                  <a:srgbClr val="727272"/>
                </a:solidFill>
                <a:latin typeface="Georgia"/>
              </a:rPr>
              <a:t>additional finance</a:t>
            </a:r>
            <a:r>
              <a:rPr lang="en-US" sz="1800" i="1" dirty="0">
                <a:solidFill>
                  <a:srgbClr val="727272"/>
                </a:solidFill>
                <a:latin typeface="Georgia"/>
              </a:rPr>
              <a:t> towards sustainable </a:t>
            </a:r>
            <a:r>
              <a:rPr lang="en-GB" sz="1800" i="1" dirty="0">
                <a:solidFill>
                  <a:srgbClr val="727272"/>
                </a:solidFill>
                <a:latin typeface="Georgia"/>
              </a:rPr>
              <a:t>development in developing countries</a:t>
            </a:r>
          </a:p>
        </p:txBody>
      </p:sp>
      <p:sp>
        <p:nvSpPr>
          <p:cNvPr id="4" name="Title 3"/>
          <p:cNvSpPr>
            <a:spLocks noGrp="1"/>
          </p:cNvSpPr>
          <p:nvPr>
            <p:ph type="title"/>
          </p:nvPr>
        </p:nvSpPr>
        <p:spPr/>
        <p:txBody>
          <a:bodyPr/>
          <a:lstStyle/>
          <a:p>
            <a:r>
              <a:rPr lang="en-GB" b="1" dirty="0"/>
              <a:t>WHAT IS BLENDED FINANCE?</a:t>
            </a:r>
          </a:p>
        </p:txBody>
      </p:sp>
      <p:sp>
        <p:nvSpPr>
          <p:cNvPr id="12" name="TextBox 11"/>
          <p:cNvSpPr txBox="1"/>
          <p:nvPr/>
        </p:nvSpPr>
        <p:spPr>
          <a:xfrm>
            <a:off x="3867597" y="6238521"/>
            <a:ext cx="6696744" cy="246221"/>
          </a:xfrm>
          <a:prstGeom prst="rect">
            <a:avLst/>
          </a:prstGeom>
          <a:noFill/>
        </p:spPr>
        <p:txBody>
          <a:bodyPr wrap="square" rtlCol="0">
            <a:spAutoFit/>
          </a:bodyPr>
          <a:lstStyle/>
          <a:p>
            <a:r>
              <a:rPr lang="fr-FR" sz="1000" i="1" dirty="0">
                <a:solidFill>
                  <a:srgbClr val="727272"/>
                </a:solidFill>
                <a:latin typeface="Georgia"/>
              </a:rPr>
              <a:t>Source: </a:t>
            </a:r>
            <a:r>
              <a:rPr lang="en-US" sz="1000" i="1" dirty="0">
                <a:solidFill>
                  <a:srgbClr val="727272"/>
                </a:solidFill>
                <a:latin typeface="Georgia"/>
              </a:rPr>
              <a:t>OECD (2018), Making Blended Finance Work for the Sustainable Development Goals</a:t>
            </a:r>
            <a:endParaRPr lang="en-GB" sz="1000" i="1" dirty="0">
              <a:solidFill>
                <a:srgbClr val="727272"/>
              </a:solidFill>
              <a:latin typeface="Georgia"/>
            </a:endParaRPr>
          </a:p>
        </p:txBody>
      </p:sp>
    </p:spTree>
    <p:extLst>
      <p:ext uri="{BB962C8B-B14F-4D97-AF65-F5344CB8AC3E}">
        <p14:creationId xmlns:p14="http://schemas.microsoft.com/office/powerpoint/2010/main" val="27576681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CD6DACA9-E3F2-4D3A-BFF2-0D64B57BC2E8}" type="slidenum">
              <a:rPr lang="en-GB">
                <a:solidFill>
                  <a:prstClr val="white"/>
                </a:solidFill>
              </a:rPr>
              <a:pPr/>
              <a:t>23</a:t>
            </a:fld>
            <a:endParaRPr lang="en-GB" dirty="0">
              <a:solidFill>
                <a:prstClr val="white"/>
              </a:solidFill>
            </a:endParaRPr>
          </a:p>
        </p:txBody>
      </p:sp>
      <p:sp>
        <p:nvSpPr>
          <p:cNvPr id="7" name="Title 1"/>
          <p:cNvSpPr txBox="1">
            <a:spLocks/>
          </p:cNvSpPr>
          <p:nvPr/>
        </p:nvSpPr>
        <p:spPr>
          <a:xfrm>
            <a:off x="1919536" y="1816110"/>
            <a:ext cx="8424936" cy="528390"/>
          </a:xfrm>
          <a:prstGeom prst="rect">
            <a:avLst/>
          </a:prstGeom>
        </p:spPr>
        <p:txBody>
          <a:bodyPr vert="horz" lIns="91440" tIns="45720" rIns="91440" bIns="45720" rtlCol="0" anchor="ctr">
            <a:noAutofit/>
          </a:bodyPr>
          <a:lstStyle>
            <a:lvl1pPr algn="l" rtl="0" eaLnBrk="1" latinLnBrk="0" hangingPunct="1">
              <a:spcBef>
                <a:spcPct val="0"/>
              </a:spcBef>
              <a:buNone/>
              <a:defRPr kumimoji="0" sz="3200" kern="1200">
                <a:solidFill>
                  <a:schemeClr val="tx1"/>
                </a:solidFill>
                <a:latin typeface="+mj-lt"/>
                <a:ea typeface="+mj-ea"/>
                <a:cs typeface="+mj-cs"/>
              </a:defRPr>
            </a:lvl1pPr>
          </a:lstStyle>
          <a:p>
            <a:endParaRPr lang="en-GB" sz="2000" dirty="0">
              <a:solidFill>
                <a:srgbClr val="4F81BD">
                  <a:lumMod val="75000"/>
                </a:srgbClr>
              </a:solidFill>
              <a:latin typeface="Arial"/>
            </a:endParaRPr>
          </a:p>
          <a:p>
            <a:pPr algn="just"/>
            <a:r>
              <a:rPr lang="en-GB" sz="2400" dirty="0">
                <a:solidFill>
                  <a:srgbClr val="727272"/>
                </a:solidFill>
                <a:latin typeface="Georgia"/>
              </a:rPr>
              <a:t>OECD DAC Blended Finance Principles present a blueprint for </a:t>
            </a:r>
            <a:r>
              <a:rPr lang="en-GB" sz="2400">
                <a:solidFill>
                  <a:srgbClr val="727272"/>
                </a:solidFill>
                <a:latin typeface="Georgia"/>
              </a:rPr>
              <a:t>better blending </a:t>
            </a:r>
            <a:r>
              <a:rPr lang="en-GB" sz="2400" dirty="0">
                <a:solidFill>
                  <a:srgbClr val="727272"/>
                </a:solidFill>
                <a:latin typeface="Georgia"/>
              </a:rPr>
              <a:t>policies, aimed primarily at DAC donors</a:t>
            </a:r>
          </a:p>
        </p:txBody>
      </p:sp>
      <p:pic>
        <p:nvPicPr>
          <p:cNvPr id="9" name="Picture 8"/>
          <p:cNvPicPr/>
          <p:nvPr/>
        </p:nvPicPr>
        <p:blipFill>
          <a:blip r:embed="rId3">
            <a:extLst>
              <a:ext uri="{28A0092B-C50C-407E-A947-70E740481C1C}">
                <a14:useLocalDpi xmlns:a14="http://schemas.microsoft.com/office/drawing/2010/main" val="0"/>
              </a:ext>
            </a:extLst>
          </a:blip>
          <a:stretch>
            <a:fillRect/>
          </a:stretch>
        </p:blipFill>
        <p:spPr>
          <a:xfrm>
            <a:off x="2495600" y="2900610"/>
            <a:ext cx="6696744" cy="3408710"/>
          </a:xfrm>
          <a:prstGeom prst="rect">
            <a:avLst/>
          </a:prstGeom>
        </p:spPr>
      </p:pic>
      <p:sp>
        <p:nvSpPr>
          <p:cNvPr id="12" name="Title 3"/>
          <p:cNvSpPr>
            <a:spLocks noGrp="1"/>
          </p:cNvSpPr>
          <p:nvPr>
            <p:ph type="title"/>
          </p:nvPr>
        </p:nvSpPr>
        <p:spPr>
          <a:xfrm>
            <a:off x="2604000" y="237600"/>
            <a:ext cx="7416000" cy="1022400"/>
          </a:xfrm>
        </p:spPr>
        <p:txBody>
          <a:bodyPr/>
          <a:lstStyle/>
          <a:p>
            <a:r>
              <a:rPr lang="en-GB" b="1" dirty="0"/>
              <a:t>WHAT IS BLENDED FINANCE? BLENDED FINANCE PRINCIPLES</a:t>
            </a:r>
          </a:p>
        </p:txBody>
      </p:sp>
    </p:spTree>
    <p:extLst>
      <p:ext uri="{BB962C8B-B14F-4D97-AF65-F5344CB8AC3E}">
        <p14:creationId xmlns:p14="http://schemas.microsoft.com/office/powerpoint/2010/main" val="39596034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a:t>BLENDED FINANCE MECHANISMS AND INSTRUMENTS</a:t>
            </a:r>
          </a:p>
        </p:txBody>
      </p:sp>
      <p:pic>
        <p:nvPicPr>
          <p:cNvPr id="4" name="Content Placeholder 3"/>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999656" y="1484784"/>
            <a:ext cx="6336704" cy="5157192"/>
          </a:xfrm>
          <a:prstGeom prst="rect">
            <a:avLst/>
          </a:prstGeom>
          <a:noFill/>
          <a:ln>
            <a:solidFill>
              <a:sysClr val="window" lastClr="FFFFFF"/>
            </a:solidFill>
          </a:ln>
        </p:spPr>
      </p:pic>
    </p:spTree>
    <p:extLst>
      <p:ext uri="{BB962C8B-B14F-4D97-AF65-F5344CB8AC3E}">
        <p14:creationId xmlns:p14="http://schemas.microsoft.com/office/powerpoint/2010/main" val="40035927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0" indent="0">
              <a:buNone/>
            </a:pPr>
            <a:r>
              <a:rPr lang="en-US" sz="1600" dirty="0"/>
              <a:t>Social impact investing provides finance to </a:t>
            </a:r>
            <a:r>
              <a:rPr lang="en-US" sz="1600" dirty="0" err="1"/>
              <a:t>organisations</a:t>
            </a:r>
            <a:r>
              <a:rPr lang="en-US" sz="1600" dirty="0"/>
              <a:t> addressing social and/or environmental needs with the explicit expectation of a measurable social, as well as financial, return. It thus aims to foster economic development while achieving social outcomes. </a:t>
            </a:r>
            <a:endParaRPr lang="en-GB" sz="1600" dirty="0"/>
          </a:p>
        </p:txBody>
      </p:sp>
      <p:sp>
        <p:nvSpPr>
          <p:cNvPr id="3" name="Title 2"/>
          <p:cNvSpPr>
            <a:spLocks noGrp="1"/>
          </p:cNvSpPr>
          <p:nvPr>
            <p:ph type="title"/>
          </p:nvPr>
        </p:nvSpPr>
        <p:spPr/>
        <p:txBody>
          <a:bodyPr/>
          <a:lstStyle/>
          <a:p>
            <a:r>
              <a:rPr lang="en-GB" b="1" dirty="0"/>
              <a:t>SOCIAL IMPACT INVESTING</a:t>
            </a:r>
          </a:p>
        </p:txBody>
      </p:sp>
      <p:pic>
        <p:nvPicPr>
          <p:cNvPr id="5" name="Picture 4"/>
          <p:cNvPicPr>
            <a:picLocks noChangeAspect="1"/>
          </p:cNvPicPr>
          <p:nvPr/>
        </p:nvPicPr>
        <p:blipFill>
          <a:blip r:embed="rId3"/>
          <a:stretch>
            <a:fillRect/>
          </a:stretch>
        </p:blipFill>
        <p:spPr>
          <a:xfrm>
            <a:off x="2066926" y="3284985"/>
            <a:ext cx="8143875" cy="2486025"/>
          </a:xfrm>
          <a:prstGeom prst="rect">
            <a:avLst/>
          </a:prstGeom>
        </p:spPr>
      </p:pic>
    </p:spTree>
    <p:extLst>
      <p:ext uri="{BB962C8B-B14F-4D97-AF65-F5344CB8AC3E}">
        <p14:creationId xmlns:p14="http://schemas.microsoft.com/office/powerpoint/2010/main" val="13943148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b="1" dirty="0"/>
              <a:t>PRINCIPLES FOR EFFECTIVE PRIVATE SECTOR ENGAGEMENT</a:t>
            </a:r>
          </a:p>
        </p:txBody>
      </p:sp>
      <p:pic>
        <p:nvPicPr>
          <p:cNvPr id="5" name="Picture 4"/>
          <p:cNvPicPr>
            <a:picLocks noChangeAspect="1"/>
          </p:cNvPicPr>
          <p:nvPr/>
        </p:nvPicPr>
        <p:blipFill>
          <a:blip r:embed="rId3"/>
          <a:stretch>
            <a:fillRect/>
          </a:stretch>
        </p:blipFill>
        <p:spPr>
          <a:xfrm>
            <a:off x="1957348" y="1616858"/>
            <a:ext cx="7907579" cy="4980494"/>
          </a:xfrm>
          <a:prstGeom prst="rect">
            <a:avLst/>
          </a:prstGeom>
        </p:spPr>
      </p:pic>
    </p:spTree>
    <p:extLst>
      <p:ext uri="{BB962C8B-B14F-4D97-AF65-F5344CB8AC3E}">
        <p14:creationId xmlns:p14="http://schemas.microsoft.com/office/powerpoint/2010/main" val="26113539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fr-FR" b="1" dirty="0"/>
              <a:t>ISSUE AREAS FOR PSE</a:t>
            </a:r>
            <a:endParaRPr lang="en-GB" b="1" dirty="0"/>
          </a:p>
        </p:txBody>
      </p:sp>
      <p:pic>
        <p:nvPicPr>
          <p:cNvPr id="4" name="Picture 3"/>
          <p:cNvPicPr>
            <a:picLocks noChangeAspect="1"/>
          </p:cNvPicPr>
          <p:nvPr/>
        </p:nvPicPr>
        <p:blipFill>
          <a:blip r:embed="rId3"/>
          <a:stretch>
            <a:fillRect/>
          </a:stretch>
        </p:blipFill>
        <p:spPr>
          <a:xfrm>
            <a:off x="1919536" y="1556792"/>
            <a:ext cx="8453612" cy="4752528"/>
          </a:xfrm>
          <a:prstGeom prst="rect">
            <a:avLst/>
          </a:prstGeom>
        </p:spPr>
      </p:pic>
      <p:sp>
        <p:nvSpPr>
          <p:cNvPr id="2" name="TextBox 1"/>
          <p:cNvSpPr txBox="1"/>
          <p:nvPr/>
        </p:nvSpPr>
        <p:spPr>
          <a:xfrm>
            <a:off x="2207568" y="6381328"/>
            <a:ext cx="2232248" cy="369332"/>
          </a:xfrm>
          <a:prstGeom prst="rect">
            <a:avLst/>
          </a:prstGeom>
          <a:noFill/>
        </p:spPr>
        <p:txBody>
          <a:bodyPr wrap="square" rtlCol="0">
            <a:spAutoFit/>
          </a:bodyPr>
          <a:lstStyle/>
          <a:p>
            <a:r>
              <a:rPr lang="en-GB" dirty="0">
                <a:solidFill>
                  <a:srgbClr val="727272"/>
                </a:solidFill>
                <a:latin typeface="Georgia"/>
              </a:rPr>
              <a:t>Source: GPEDC</a:t>
            </a:r>
          </a:p>
        </p:txBody>
      </p:sp>
    </p:spTree>
    <p:extLst>
      <p:ext uri="{BB962C8B-B14F-4D97-AF65-F5344CB8AC3E}">
        <p14:creationId xmlns:p14="http://schemas.microsoft.com/office/powerpoint/2010/main" val="12427639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604000" y="237600"/>
            <a:ext cx="7884488" cy="1022400"/>
          </a:xfrm>
        </p:spPr>
        <p:txBody>
          <a:bodyPr/>
          <a:lstStyle/>
          <a:p>
            <a:r>
              <a:rPr lang="en-GB" sz="2400" b="1" dirty="0"/>
              <a:t>A HOLISTIC TOOLBOX FOR PRIVATE SECTOR ENGAGEMENT IN DEVELOPMENT CO-OPERATION</a:t>
            </a:r>
          </a:p>
        </p:txBody>
      </p:sp>
      <p:pic>
        <p:nvPicPr>
          <p:cNvPr id="4" name="Picture 3"/>
          <p:cNvPicPr/>
          <p:nvPr/>
        </p:nvPicPr>
        <p:blipFill>
          <a:blip r:embed="rId3"/>
          <a:stretch>
            <a:fillRect/>
          </a:stretch>
        </p:blipFill>
        <p:spPr>
          <a:xfrm>
            <a:off x="2063552" y="1484784"/>
            <a:ext cx="7956448" cy="5256584"/>
          </a:xfrm>
          <a:prstGeom prst="rect">
            <a:avLst/>
          </a:prstGeom>
        </p:spPr>
      </p:pic>
    </p:spTree>
    <p:extLst>
      <p:ext uri="{BB962C8B-B14F-4D97-AF65-F5344CB8AC3E}">
        <p14:creationId xmlns:p14="http://schemas.microsoft.com/office/powerpoint/2010/main" val="19893346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fr-FR" b="1" dirty="0"/>
              <a:t>GOVERNMENT INSTRUMENTS TO PROMOTE RBC</a:t>
            </a:r>
            <a:endParaRPr lang="en-GB" b="1" dirty="0"/>
          </a:p>
        </p:txBody>
      </p:sp>
      <p:graphicFrame>
        <p:nvGraphicFramePr>
          <p:cNvPr id="2" name="Table 1"/>
          <p:cNvGraphicFramePr>
            <a:graphicFrameLocks noGrp="1"/>
          </p:cNvGraphicFramePr>
          <p:nvPr/>
        </p:nvGraphicFramePr>
        <p:xfrm>
          <a:off x="1919536" y="1364995"/>
          <a:ext cx="8136904" cy="5014735"/>
        </p:xfrm>
        <a:graphic>
          <a:graphicData uri="http://schemas.openxmlformats.org/drawingml/2006/table">
            <a:tbl>
              <a:tblPr firstRow="1" firstCol="1" bandRow="1">
                <a:tableStyleId>{69CF1AB2-1976-4502-BF36-3FF5EA218861}</a:tableStyleId>
              </a:tblPr>
              <a:tblGrid>
                <a:gridCol w="1582604">
                  <a:extLst>
                    <a:ext uri="{9D8B030D-6E8A-4147-A177-3AD203B41FA5}">
                      <a16:colId xmlns:a16="http://schemas.microsoft.com/office/drawing/2014/main" val="3830178476"/>
                    </a:ext>
                  </a:extLst>
                </a:gridCol>
                <a:gridCol w="6554300">
                  <a:extLst>
                    <a:ext uri="{9D8B030D-6E8A-4147-A177-3AD203B41FA5}">
                      <a16:colId xmlns:a16="http://schemas.microsoft.com/office/drawing/2014/main" val="2308470951"/>
                    </a:ext>
                  </a:extLst>
                </a:gridCol>
              </a:tblGrid>
              <a:tr h="1551502">
                <a:tc>
                  <a:txBody>
                    <a:bodyPr/>
                    <a:lstStyle/>
                    <a:p>
                      <a:pPr marL="180340" algn="ctr">
                        <a:lnSpc>
                          <a:spcPct val="107000"/>
                        </a:lnSpc>
                        <a:spcAft>
                          <a:spcPts val="600"/>
                        </a:spcAft>
                      </a:pPr>
                      <a:r>
                        <a:rPr lang="en-GB" sz="1050">
                          <a:effectLst/>
                        </a:rPr>
                        <a:t> </a:t>
                      </a:r>
                    </a:p>
                    <a:p>
                      <a:pPr algn="ctr">
                        <a:lnSpc>
                          <a:spcPct val="107000"/>
                        </a:lnSpc>
                        <a:spcAft>
                          <a:spcPts val="600"/>
                        </a:spcAft>
                      </a:pPr>
                      <a:r>
                        <a:rPr lang="en-GB" sz="1050">
                          <a:effectLst/>
                        </a:rPr>
                        <a:t>1. LEGISLATION AND REGULATION</a:t>
                      </a:r>
                      <a:endParaRPr lang="en-GB" sz="1050">
                        <a:effectLst/>
                        <a:latin typeface="Calibri" panose="020F0502020204030204" pitchFamily="34" charset="0"/>
                        <a:ea typeface="Calibri" panose="020F0502020204030204" pitchFamily="34" charset="0"/>
                        <a:cs typeface="Times New Roman" panose="02020603050405020304" pitchFamily="18" charset="0"/>
                      </a:endParaRPr>
                    </a:p>
                  </a:txBody>
                  <a:tcPr marL="49021" marR="49021" marT="0" marB="0"/>
                </a:tc>
                <a:tc>
                  <a:txBody>
                    <a:bodyPr/>
                    <a:lstStyle/>
                    <a:p>
                      <a:pPr>
                        <a:lnSpc>
                          <a:spcPct val="107000"/>
                        </a:lnSpc>
                        <a:spcAft>
                          <a:spcPts val="600"/>
                        </a:spcAft>
                      </a:pPr>
                      <a:r>
                        <a:rPr lang="en-GB" sz="1050" b="0" dirty="0">
                          <a:effectLst/>
                        </a:rPr>
                        <a:t> </a:t>
                      </a:r>
                    </a:p>
                    <a:p>
                      <a:pPr>
                        <a:lnSpc>
                          <a:spcPct val="107000"/>
                        </a:lnSpc>
                        <a:spcAft>
                          <a:spcPts val="600"/>
                        </a:spcAft>
                      </a:pPr>
                      <a:r>
                        <a:rPr lang="en-GB" sz="1050" b="0" dirty="0">
                          <a:effectLst/>
                        </a:rPr>
                        <a:t>Laws, regulations and other legislative instruments are used or being explored by many governments to establish mandatory requirements regarding businesses’ adherence to, and/or reporting on, RBC principles. </a:t>
                      </a:r>
                    </a:p>
                    <a:p>
                      <a:pPr>
                        <a:lnSpc>
                          <a:spcPct val="107000"/>
                        </a:lnSpc>
                        <a:spcAft>
                          <a:spcPts val="600"/>
                        </a:spcAft>
                      </a:pPr>
                      <a:r>
                        <a:rPr lang="en-GB" sz="1050" b="0" dirty="0">
                          <a:effectLst/>
                        </a:rPr>
                        <a:t>Legally binding instruments in the widest sense may also include trade agreements between two or more countries; while not explored in detail in this paper, trade agreements have increasingly featured provisions around labour rights, the environment or other aspects of RBC in recent years (e.g. </a:t>
                      </a:r>
                      <a:r>
                        <a:rPr lang="en-GB" sz="1050" b="0" u="sng" dirty="0">
                          <a:effectLst/>
                          <a:hlinkClick r:id="rId3"/>
                        </a:rPr>
                        <a:t>APEC, 2020</a:t>
                      </a:r>
                      <a:r>
                        <a:rPr lang="en-GB" sz="1050" b="0" dirty="0">
                          <a:effectLst/>
                        </a:rPr>
                        <a:t> and </a:t>
                      </a:r>
                      <a:r>
                        <a:rPr lang="en-GB" sz="1050" b="0" u="sng" dirty="0">
                          <a:effectLst/>
                          <a:hlinkClick r:id="rId4"/>
                        </a:rPr>
                        <a:t>Government of Canada, 2020</a:t>
                      </a:r>
                      <a:r>
                        <a:rPr lang="en-GB" sz="1050" b="0" dirty="0">
                          <a:effectLst/>
                        </a:rPr>
                        <a:t>).</a:t>
                      </a:r>
                      <a:endParaRPr lang="en-GB" sz="1050" b="0" dirty="0">
                        <a:effectLst/>
                        <a:latin typeface="Calibri" panose="020F0502020204030204" pitchFamily="34" charset="0"/>
                        <a:ea typeface="Calibri" panose="020F0502020204030204" pitchFamily="34" charset="0"/>
                        <a:cs typeface="Times New Roman" panose="02020603050405020304" pitchFamily="18" charset="0"/>
                      </a:endParaRPr>
                    </a:p>
                  </a:txBody>
                  <a:tcPr marL="49021" marR="49021" marT="0" marB="0"/>
                </a:tc>
                <a:extLst>
                  <a:ext uri="{0D108BD9-81ED-4DB2-BD59-A6C34878D82A}">
                    <a16:rowId xmlns:a16="http://schemas.microsoft.com/office/drawing/2014/main" val="692308642"/>
                  </a:ext>
                </a:extLst>
              </a:tr>
              <a:tr h="1080279">
                <a:tc>
                  <a:txBody>
                    <a:bodyPr/>
                    <a:lstStyle/>
                    <a:p>
                      <a:pPr algn="ctr">
                        <a:lnSpc>
                          <a:spcPct val="115000"/>
                        </a:lnSpc>
                        <a:spcAft>
                          <a:spcPts val="600"/>
                        </a:spcAft>
                      </a:pPr>
                      <a:r>
                        <a:rPr lang="en-GB" sz="1050">
                          <a:effectLst/>
                        </a:rPr>
                        <a:t> </a:t>
                      </a:r>
                    </a:p>
                    <a:p>
                      <a:pPr algn="ctr">
                        <a:lnSpc>
                          <a:spcPct val="115000"/>
                        </a:lnSpc>
                        <a:spcAft>
                          <a:spcPts val="600"/>
                        </a:spcAft>
                      </a:pPr>
                      <a:r>
                        <a:rPr lang="en-GB" sz="1050">
                          <a:effectLst/>
                        </a:rPr>
                        <a:t>2. FACILITATION AND MOTIVATION</a:t>
                      </a:r>
                      <a:endParaRPr lang="en-GB" sz="1050">
                        <a:effectLst/>
                        <a:latin typeface="Calibri" panose="020F0502020204030204" pitchFamily="34" charset="0"/>
                        <a:ea typeface="Calibri" panose="020F0502020204030204" pitchFamily="34" charset="0"/>
                        <a:cs typeface="Times New Roman" panose="02020603050405020304" pitchFamily="18" charset="0"/>
                      </a:endParaRPr>
                    </a:p>
                  </a:txBody>
                  <a:tcPr marL="49021" marR="49021" marT="0" marB="0"/>
                </a:tc>
                <a:tc>
                  <a:txBody>
                    <a:bodyPr/>
                    <a:lstStyle/>
                    <a:p>
                      <a:pPr>
                        <a:lnSpc>
                          <a:spcPct val="107000"/>
                        </a:lnSpc>
                        <a:spcAft>
                          <a:spcPts val="600"/>
                        </a:spcAft>
                      </a:pPr>
                      <a:r>
                        <a:rPr lang="en-GB" sz="1050" b="0" dirty="0">
                          <a:effectLst/>
                        </a:rPr>
                        <a:t>Government actions in this category include a wide range of measures that lead to improved information or incentives for companies to adopt RBC principles. </a:t>
                      </a:r>
                    </a:p>
                    <a:p>
                      <a:pPr>
                        <a:lnSpc>
                          <a:spcPct val="107000"/>
                        </a:lnSpc>
                        <a:spcAft>
                          <a:spcPts val="600"/>
                        </a:spcAft>
                      </a:pPr>
                      <a:r>
                        <a:rPr lang="en-GB" sz="1050" b="0" dirty="0">
                          <a:effectLst/>
                        </a:rPr>
                        <a:t>While governments may provide information on how to operationalise legally binding RBC requirements, most measures in this category aim to facilitate or encourage voluntary progress towards RBC. These include, among others, financial support to third-party standard-setting, benchmarking or knowledge sharing initiatives, as well as to organisations that directly seek to influence business drivers of RBC (e.g., consumer or investor awareness of RBC). </a:t>
                      </a:r>
                      <a:endParaRPr lang="en-GB" sz="1050" b="0" dirty="0">
                        <a:effectLst/>
                        <a:latin typeface="Calibri" panose="020F0502020204030204" pitchFamily="34" charset="0"/>
                        <a:ea typeface="Calibri" panose="020F0502020204030204" pitchFamily="34" charset="0"/>
                        <a:cs typeface="Times New Roman" panose="02020603050405020304" pitchFamily="18" charset="0"/>
                      </a:endParaRPr>
                    </a:p>
                  </a:txBody>
                  <a:tcPr marL="49021" marR="49021" marT="0" marB="0"/>
                </a:tc>
                <a:extLst>
                  <a:ext uri="{0D108BD9-81ED-4DB2-BD59-A6C34878D82A}">
                    <a16:rowId xmlns:a16="http://schemas.microsoft.com/office/drawing/2014/main" val="3215782804"/>
                  </a:ext>
                </a:extLst>
              </a:tr>
              <a:tr h="1080279">
                <a:tc>
                  <a:txBody>
                    <a:bodyPr/>
                    <a:lstStyle/>
                    <a:p>
                      <a:pPr marL="228600">
                        <a:lnSpc>
                          <a:spcPct val="115000"/>
                        </a:lnSpc>
                        <a:spcAft>
                          <a:spcPts val="0"/>
                        </a:spcAft>
                      </a:pPr>
                      <a:r>
                        <a:rPr lang="en-GB" sz="1050">
                          <a:effectLst/>
                        </a:rPr>
                        <a:t> </a:t>
                      </a:r>
                    </a:p>
                    <a:p>
                      <a:pPr algn="ctr">
                        <a:lnSpc>
                          <a:spcPct val="115000"/>
                        </a:lnSpc>
                        <a:spcAft>
                          <a:spcPts val="0"/>
                        </a:spcAft>
                      </a:pPr>
                      <a:r>
                        <a:rPr lang="en-GB" sz="1050">
                          <a:effectLst/>
                        </a:rPr>
                        <a:t>3. PARTNERSHIPS AND ENGAGEMENT</a:t>
                      </a:r>
                      <a:endParaRPr lang="en-GB" sz="1050">
                        <a:effectLst/>
                        <a:latin typeface="Calibri" panose="020F0502020204030204" pitchFamily="34" charset="0"/>
                        <a:ea typeface="Calibri" panose="020F0502020204030204" pitchFamily="34" charset="0"/>
                        <a:cs typeface="Times New Roman" panose="02020603050405020304" pitchFamily="18" charset="0"/>
                      </a:endParaRPr>
                    </a:p>
                  </a:txBody>
                  <a:tcPr marL="49021" marR="49021" marT="0" marB="0"/>
                </a:tc>
                <a:tc>
                  <a:txBody>
                    <a:bodyPr/>
                    <a:lstStyle/>
                    <a:p>
                      <a:pPr>
                        <a:lnSpc>
                          <a:spcPct val="107000"/>
                        </a:lnSpc>
                        <a:spcAft>
                          <a:spcPts val="600"/>
                        </a:spcAft>
                      </a:pPr>
                      <a:r>
                        <a:rPr lang="en-GB" sz="1050" b="0" dirty="0">
                          <a:effectLst/>
                        </a:rPr>
                        <a:t>Government partnerships and engagement with individual companies or private-sector groups and platforms serve to combine public and private resources and know-how to support the adoption of RBC practices. </a:t>
                      </a:r>
                    </a:p>
                    <a:p>
                      <a:pPr>
                        <a:lnSpc>
                          <a:spcPct val="107000"/>
                        </a:lnSpc>
                        <a:spcAft>
                          <a:spcPts val="600"/>
                        </a:spcAft>
                      </a:pPr>
                      <a:r>
                        <a:rPr lang="en-GB" sz="1050" b="0" dirty="0">
                          <a:effectLst/>
                        </a:rPr>
                        <a:t>As opposed to facilitation and motivation, partnerships and engagement therefore involve cost-sharing with the private sector, or active participation of government agency staff in private sector initiatives. While they could be used to support compliance with legal obligations (see Chapter 3.1), they are most commonly used in the context of voluntary efforts towards RBC.</a:t>
                      </a:r>
                      <a:endParaRPr lang="en-GB" sz="1050" b="0" dirty="0">
                        <a:effectLst/>
                        <a:latin typeface="Calibri" panose="020F0502020204030204" pitchFamily="34" charset="0"/>
                        <a:ea typeface="Calibri" panose="020F0502020204030204" pitchFamily="34" charset="0"/>
                        <a:cs typeface="Times New Roman" panose="02020603050405020304" pitchFamily="18" charset="0"/>
                      </a:endParaRPr>
                    </a:p>
                  </a:txBody>
                  <a:tcPr marL="49021" marR="49021" marT="0" marB="0"/>
                </a:tc>
                <a:extLst>
                  <a:ext uri="{0D108BD9-81ED-4DB2-BD59-A6C34878D82A}">
                    <a16:rowId xmlns:a16="http://schemas.microsoft.com/office/drawing/2014/main" val="1375710881"/>
                  </a:ext>
                </a:extLst>
              </a:tr>
              <a:tr h="1102429">
                <a:tc>
                  <a:txBody>
                    <a:bodyPr/>
                    <a:lstStyle/>
                    <a:p>
                      <a:pPr algn="ctr">
                        <a:lnSpc>
                          <a:spcPct val="115000"/>
                        </a:lnSpc>
                        <a:spcAft>
                          <a:spcPts val="0"/>
                        </a:spcAft>
                      </a:pPr>
                      <a:r>
                        <a:rPr lang="en-GB" sz="700">
                          <a:effectLst/>
                        </a:rPr>
                        <a:t> </a:t>
                      </a:r>
                      <a:endParaRPr lang="en-GB" sz="1050">
                        <a:effectLst/>
                      </a:endParaRPr>
                    </a:p>
                    <a:p>
                      <a:pPr algn="ctr">
                        <a:lnSpc>
                          <a:spcPct val="115000"/>
                        </a:lnSpc>
                        <a:spcAft>
                          <a:spcPts val="0"/>
                        </a:spcAft>
                      </a:pPr>
                      <a:r>
                        <a:rPr lang="en-GB" sz="1050">
                          <a:effectLst/>
                        </a:rPr>
                        <a:t>4. PUBLICITY AND ENDORSEMENT</a:t>
                      </a:r>
                    </a:p>
                    <a:p>
                      <a:pPr algn="ctr">
                        <a:lnSpc>
                          <a:spcPct val="115000"/>
                        </a:lnSpc>
                        <a:spcAft>
                          <a:spcPts val="0"/>
                        </a:spcAft>
                      </a:pPr>
                      <a:r>
                        <a:rPr lang="en-GB" sz="700">
                          <a:effectLst/>
                        </a:rPr>
                        <a:t> </a:t>
                      </a:r>
                      <a:endParaRPr lang="en-GB" sz="1050">
                        <a:effectLst/>
                        <a:latin typeface="Calibri" panose="020F0502020204030204" pitchFamily="34" charset="0"/>
                        <a:ea typeface="Calibri" panose="020F0502020204030204" pitchFamily="34" charset="0"/>
                        <a:cs typeface="Times New Roman" panose="02020603050405020304" pitchFamily="18" charset="0"/>
                      </a:endParaRPr>
                    </a:p>
                  </a:txBody>
                  <a:tcPr marL="49021" marR="49021" marT="0" marB="0"/>
                </a:tc>
                <a:tc>
                  <a:txBody>
                    <a:bodyPr/>
                    <a:lstStyle/>
                    <a:p>
                      <a:pPr>
                        <a:lnSpc>
                          <a:spcPct val="115000"/>
                        </a:lnSpc>
                        <a:spcAft>
                          <a:spcPts val="0"/>
                        </a:spcAft>
                      </a:pPr>
                      <a:r>
                        <a:rPr lang="en-GB" sz="1050" b="0" dirty="0">
                          <a:effectLst/>
                        </a:rPr>
                        <a:t>Government actions in this category range from showcasing positive examples of RBC practice to official signs of approval or awards for particular companies that are seen as champions of RBC.</a:t>
                      </a:r>
                    </a:p>
                    <a:p>
                      <a:pPr>
                        <a:lnSpc>
                          <a:spcPct val="115000"/>
                        </a:lnSpc>
                        <a:spcAft>
                          <a:spcPts val="0"/>
                        </a:spcAft>
                      </a:pPr>
                      <a:r>
                        <a:rPr lang="en-GB" sz="1050" b="0" dirty="0">
                          <a:effectLst/>
                        </a:rPr>
                        <a:t> </a:t>
                      </a:r>
                    </a:p>
                    <a:p>
                      <a:pPr>
                        <a:lnSpc>
                          <a:spcPct val="115000"/>
                        </a:lnSpc>
                        <a:spcAft>
                          <a:spcPts val="0"/>
                        </a:spcAft>
                      </a:pPr>
                      <a:r>
                        <a:rPr lang="en-GB" sz="1050" b="0" dirty="0">
                          <a:effectLst/>
                        </a:rPr>
                        <a:t>Publicity and endorsement are typically reserved for business practices that go beyond any legal requirements and have a particularly high positive impact on social or environmental aspects of their core business.</a:t>
                      </a:r>
                    </a:p>
                    <a:p>
                      <a:pPr>
                        <a:lnSpc>
                          <a:spcPct val="115000"/>
                        </a:lnSpc>
                        <a:spcAft>
                          <a:spcPts val="0"/>
                        </a:spcAft>
                      </a:pPr>
                      <a:r>
                        <a:rPr lang="en-GB" sz="1050" b="0" dirty="0">
                          <a:effectLst/>
                        </a:rPr>
                        <a:t> </a:t>
                      </a:r>
                      <a:endParaRPr lang="en-GB" sz="1050" b="0" dirty="0">
                        <a:effectLst/>
                        <a:latin typeface="Calibri" panose="020F0502020204030204" pitchFamily="34" charset="0"/>
                        <a:ea typeface="Calibri" panose="020F0502020204030204" pitchFamily="34" charset="0"/>
                        <a:cs typeface="Times New Roman" panose="02020603050405020304" pitchFamily="18" charset="0"/>
                      </a:endParaRPr>
                    </a:p>
                  </a:txBody>
                  <a:tcPr marL="49021" marR="49021" marT="0" marB="0"/>
                </a:tc>
                <a:extLst>
                  <a:ext uri="{0D108BD9-81ED-4DB2-BD59-A6C34878D82A}">
                    <a16:rowId xmlns:a16="http://schemas.microsoft.com/office/drawing/2014/main" val="2169960560"/>
                  </a:ext>
                </a:extLst>
              </a:tr>
            </a:tbl>
          </a:graphicData>
        </a:graphic>
      </p:graphicFrame>
      <p:sp>
        <p:nvSpPr>
          <p:cNvPr id="4" name="TextBox 3"/>
          <p:cNvSpPr txBox="1"/>
          <p:nvPr/>
        </p:nvSpPr>
        <p:spPr>
          <a:xfrm>
            <a:off x="1898846" y="6511296"/>
            <a:ext cx="3384376" cy="261610"/>
          </a:xfrm>
          <a:prstGeom prst="rect">
            <a:avLst/>
          </a:prstGeom>
          <a:noFill/>
        </p:spPr>
        <p:txBody>
          <a:bodyPr wrap="square" rtlCol="0">
            <a:spAutoFit/>
          </a:bodyPr>
          <a:lstStyle/>
          <a:p>
            <a:r>
              <a:rPr lang="fr-FR" sz="1100" dirty="0">
                <a:solidFill>
                  <a:srgbClr val="727272"/>
                </a:solidFill>
                <a:latin typeface="Georgia"/>
              </a:rPr>
              <a:t>Source: </a:t>
            </a:r>
            <a:r>
              <a:rPr lang="en-GB" sz="1100" u="sng" dirty="0">
                <a:solidFill>
                  <a:srgbClr val="727272"/>
                </a:solidFill>
                <a:latin typeface="Georgia"/>
                <a:hlinkClick r:id="rId5"/>
              </a:rPr>
              <a:t>OECD, 2018</a:t>
            </a:r>
            <a:endParaRPr lang="en-GB" sz="1100" dirty="0">
              <a:solidFill>
                <a:srgbClr val="727272"/>
              </a:solidFill>
              <a:latin typeface="Georgia"/>
            </a:endParaRPr>
          </a:p>
        </p:txBody>
      </p:sp>
    </p:spTree>
    <p:extLst>
      <p:ext uri="{BB962C8B-B14F-4D97-AF65-F5344CB8AC3E}">
        <p14:creationId xmlns:p14="http://schemas.microsoft.com/office/powerpoint/2010/main" val="32682015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dirty="0" err="1">
                <a:solidFill>
                  <a:srgbClr val="0070C0"/>
                </a:solidFill>
              </a:rPr>
              <a:t>Overview</a:t>
            </a:r>
            <a:r>
              <a:rPr lang="es-ES" dirty="0">
                <a:solidFill>
                  <a:srgbClr val="0070C0"/>
                </a:solidFill>
              </a:rPr>
              <a:t> of </a:t>
            </a:r>
            <a:r>
              <a:rPr lang="es-ES" dirty="0" err="1">
                <a:solidFill>
                  <a:srgbClr val="0070C0"/>
                </a:solidFill>
              </a:rPr>
              <a:t>resource</a:t>
            </a:r>
            <a:r>
              <a:rPr lang="es-ES" dirty="0">
                <a:solidFill>
                  <a:srgbClr val="0070C0"/>
                </a:solidFill>
              </a:rPr>
              <a:t> </a:t>
            </a:r>
            <a:r>
              <a:rPr lang="es-ES" dirty="0" err="1">
                <a:solidFill>
                  <a:srgbClr val="0070C0"/>
                </a:solidFill>
              </a:rPr>
              <a:t>flows</a:t>
            </a:r>
            <a:r>
              <a:rPr lang="es-ES" dirty="0">
                <a:solidFill>
                  <a:srgbClr val="0070C0"/>
                </a:solidFill>
              </a:rPr>
              <a:t> </a:t>
            </a:r>
            <a:r>
              <a:rPr lang="es-ES" dirty="0" err="1">
                <a:solidFill>
                  <a:srgbClr val="0070C0"/>
                </a:solidFill>
              </a:rPr>
              <a:t>covered</a:t>
            </a:r>
            <a:r>
              <a:rPr lang="es-ES" dirty="0">
                <a:solidFill>
                  <a:srgbClr val="0070C0"/>
                </a:solidFill>
              </a:rPr>
              <a:t> in OECD-DAC </a:t>
            </a:r>
            <a:r>
              <a:rPr lang="es-ES" dirty="0" err="1">
                <a:solidFill>
                  <a:srgbClr val="0070C0"/>
                </a:solidFill>
              </a:rPr>
              <a:t>statistics</a:t>
            </a:r>
            <a:endParaRPr lang="en-GB" dirty="0"/>
          </a:p>
        </p:txBody>
      </p:sp>
      <p:graphicFrame>
        <p:nvGraphicFramePr>
          <p:cNvPr id="3" name="Table 2"/>
          <p:cNvGraphicFramePr>
            <a:graphicFrameLocks noGrp="1"/>
          </p:cNvGraphicFramePr>
          <p:nvPr/>
        </p:nvGraphicFramePr>
        <p:xfrm>
          <a:off x="1322316" y="1850152"/>
          <a:ext cx="8127999" cy="4394200"/>
        </p:xfrm>
        <a:graphic>
          <a:graphicData uri="http://schemas.openxmlformats.org/drawingml/2006/table">
            <a:tbl>
              <a:tblPr firstRow="1" bandRow="1">
                <a:tableStyleId>{5C22544A-7EE6-4342-B048-85BDC9FD1C3A}</a:tableStyleId>
              </a:tblPr>
              <a:tblGrid>
                <a:gridCol w="1052394">
                  <a:extLst>
                    <a:ext uri="{9D8B030D-6E8A-4147-A177-3AD203B41FA5}">
                      <a16:colId xmlns:a16="http://schemas.microsoft.com/office/drawing/2014/main" val="2251118094"/>
                    </a:ext>
                  </a:extLst>
                </a:gridCol>
                <a:gridCol w="3070746">
                  <a:extLst>
                    <a:ext uri="{9D8B030D-6E8A-4147-A177-3AD203B41FA5}">
                      <a16:colId xmlns:a16="http://schemas.microsoft.com/office/drawing/2014/main" val="3409165047"/>
                    </a:ext>
                  </a:extLst>
                </a:gridCol>
                <a:gridCol w="4004859">
                  <a:extLst>
                    <a:ext uri="{9D8B030D-6E8A-4147-A177-3AD203B41FA5}">
                      <a16:colId xmlns:a16="http://schemas.microsoft.com/office/drawing/2014/main" val="3564178214"/>
                    </a:ext>
                  </a:extLst>
                </a:gridCol>
              </a:tblGrid>
              <a:tr h="370840">
                <a:tc>
                  <a:txBody>
                    <a:bodyPr/>
                    <a:lstStyle/>
                    <a:p>
                      <a:endParaRPr lang="en-GB" dirty="0"/>
                    </a:p>
                  </a:txBody>
                  <a:tcPr/>
                </a:tc>
                <a:tc>
                  <a:txBody>
                    <a:bodyPr/>
                    <a:lstStyle/>
                    <a:p>
                      <a:r>
                        <a:rPr lang="es-ES" dirty="0" err="1"/>
                        <a:t>Concessional</a:t>
                      </a:r>
                      <a:endParaRPr lang="en-GB" dirty="0"/>
                    </a:p>
                  </a:txBody>
                  <a:tcPr/>
                </a:tc>
                <a:tc>
                  <a:txBody>
                    <a:bodyPr/>
                    <a:lstStyle/>
                    <a:p>
                      <a:r>
                        <a:rPr lang="es-ES" dirty="0"/>
                        <a:t>Non-</a:t>
                      </a:r>
                      <a:r>
                        <a:rPr lang="es-ES" dirty="0" err="1"/>
                        <a:t>concessional</a:t>
                      </a:r>
                      <a:endParaRPr lang="en-GB" dirty="0"/>
                    </a:p>
                  </a:txBody>
                  <a:tcPr/>
                </a:tc>
                <a:extLst>
                  <a:ext uri="{0D108BD9-81ED-4DB2-BD59-A6C34878D82A}">
                    <a16:rowId xmlns:a16="http://schemas.microsoft.com/office/drawing/2014/main" val="1884186749"/>
                  </a:ext>
                </a:extLst>
              </a:tr>
              <a:tr h="370840">
                <a:tc>
                  <a:txBody>
                    <a:bodyPr/>
                    <a:lstStyle/>
                    <a:p>
                      <a:r>
                        <a:rPr lang="es-ES" dirty="0" err="1"/>
                        <a:t>Official</a:t>
                      </a:r>
                      <a:r>
                        <a:rPr lang="es-ES" dirty="0"/>
                        <a:t> </a:t>
                      </a:r>
                      <a:endParaRPr lang="en-GB" dirty="0"/>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kern="1200" cap="none" normalizeH="0" baseline="0" dirty="0">
                          <a:ln>
                            <a:noFill/>
                          </a:ln>
                          <a:solidFill>
                            <a:srgbClr val="009999"/>
                          </a:solidFill>
                          <a:effectLst/>
                          <a:latin typeface="+mn-lt"/>
                          <a:ea typeface="ヒラギノ角ゴ Pro W3" pitchFamily="-16" charset="-128"/>
                          <a:cs typeface="+mn-cs"/>
                        </a:rPr>
                        <a:t>Official development assistance (ODA)</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kern="1200" cap="none" normalizeH="0" baseline="0" dirty="0">
                          <a:ln>
                            <a:noFill/>
                          </a:ln>
                          <a:solidFill>
                            <a:srgbClr val="000000"/>
                          </a:solidFill>
                          <a:effectLst/>
                          <a:latin typeface="+mn-lt"/>
                          <a:ea typeface="ヒラギノ角ゴ Pro W3" pitchFamily="-16" charset="-128"/>
                          <a:cs typeface="+mn-cs"/>
                        </a:rPr>
                        <a:t>--grants</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kern="1200" cap="none" normalizeH="0" baseline="0" dirty="0">
                          <a:ln>
                            <a:noFill/>
                          </a:ln>
                          <a:solidFill>
                            <a:srgbClr val="000000"/>
                          </a:solidFill>
                          <a:effectLst/>
                          <a:latin typeface="+mn-lt"/>
                          <a:ea typeface="ヒラギノ角ゴ Pro W3" pitchFamily="-16" charset="-128"/>
                          <a:cs typeface="+mn-cs"/>
                        </a:rPr>
                        <a:t>--concessional loans</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kern="1200" cap="none" normalizeH="0" baseline="0" dirty="0">
                          <a:ln>
                            <a:noFill/>
                          </a:ln>
                          <a:solidFill>
                            <a:srgbClr val="000000"/>
                          </a:solidFill>
                          <a:effectLst/>
                          <a:latin typeface="+mn-lt"/>
                          <a:ea typeface="ヒラギノ角ゴ Pro W3" pitchFamily="-16" charset="-128"/>
                          <a:cs typeface="+mn-cs"/>
                        </a:rPr>
                        <a:t>--technical assistance</a:t>
                      </a:r>
                      <a:endParaRPr kumimoji="0" lang="en-US" sz="1800" b="0" i="0" u="none" strike="noStrike" kern="1200" cap="none" normalizeH="0" baseline="0" dirty="0">
                        <a:ln>
                          <a:noFill/>
                        </a:ln>
                        <a:solidFill>
                          <a:srgbClr val="000000"/>
                        </a:solidFill>
                        <a:effectLst/>
                        <a:latin typeface="+mn-lt"/>
                        <a:ea typeface="ヒラギノ角ゴ Pro W3" pitchFamily="-16" charset="-128"/>
                        <a:cs typeface="+mn-cs"/>
                      </a:endParaRPr>
                    </a:p>
                    <a:p>
                      <a:endParaRPr lang="en-GB" dirty="0"/>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009999"/>
                          </a:solidFill>
                          <a:effectLst/>
                          <a:latin typeface="+mn-lt"/>
                          <a:ea typeface="ヒラギノ角ゴ Pro W3" pitchFamily="-16" charset="-128"/>
                        </a:rPr>
                        <a:t>Other official flows (OOF)</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mn-lt"/>
                          <a:ea typeface="ヒラギノ角ゴ Pro W3" pitchFamily="-16" charset="-128"/>
                        </a:rPr>
                        <a:t>--non-concessional loans (e.g. by DFIs)</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mn-lt"/>
                          <a:ea typeface="ヒラギノ角ゴ Pro W3" pitchFamily="-16" charset="-128"/>
                        </a:rPr>
                        <a:t>--investment-related transactions</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mn-lt"/>
                          <a:ea typeface="ヒラギノ角ゴ Pro W3" pitchFamily="-16" charset="-128"/>
                        </a:rPr>
                        <a:t>--export-related transactions</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mn-lt"/>
                          <a:ea typeface="ヒラギノ角ゴ Pro W3" pitchFamily="-16" charset="-128"/>
                        </a:rPr>
                        <a:t>-- grants for commercial/representational purposes; </a:t>
                      </a:r>
                    </a:p>
                    <a:p>
                      <a:endParaRPr lang="en-GB" dirty="0"/>
                    </a:p>
                  </a:txBody>
                  <a:tcPr/>
                </a:tc>
                <a:extLst>
                  <a:ext uri="{0D108BD9-81ED-4DB2-BD59-A6C34878D82A}">
                    <a16:rowId xmlns:a16="http://schemas.microsoft.com/office/drawing/2014/main" val="3300959512"/>
                  </a:ext>
                </a:extLst>
              </a:tr>
              <a:tr h="370840">
                <a:tc>
                  <a:txBody>
                    <a:bodyPr/>
                    <a:lstStyle/>
                    <a:p>
                      <a:r>
                        <a:rPr lang="es-ES" dirty="0" err="1"/>
                        <a:t>Private</a:t>
                      </a:r>
                      <a:endParaRPr lang="en-GB"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cap="none" normalizeH="0" baseline="0" dirty="0">
                          <a:ln>
                            <a:noFill/>
                          </a:ln>
                          <a:solidFill>
                            <a:srgbClr val="009999"/>
                          </a:solidFill>
                          <a:effectLst/>
                          <a:latin typeface="+mn-lt"/>
                          <a:ea typeface="ヒラギノ角ゴ Pro W3" pitchFamily="-16" charset="-128"/>
                        </a:rPr>
                        <a:t>NGO, foundation and other charitable flows</a:t>
                      </a:r>
                    </a:p>
                    <a:p>
                      <a:endParaRPr lang="en-GB" dirty="0"/>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009999"/>
                          </a:solidFill>
                          <a:effectLst/>
                          <a:latin typeface="+mn-lt"/>
                          <a:ea typeface="ヒラギノ角ゴ Pro W3" pitchFamily="-16" charset="-128"/>
                        </a:rPr>
                        <a:t>Private flows at market terms</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mn-lt"/>
                          <a:ea typeface="ヒラギノ角ゴ Pro W3" pitchFamily="-16" charset="-128"/>
                        </a:rPr>
                        <a:t>--FDI and portfolio investment</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mn-lt"/>
                          <a:ea typeface="ヒラギノ角ゴ Pro W3" pitchFamily="-16" charset="-128"/>
                        </a:rPr>
                        <a:t>--export credits</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mn-lt"/>
                          <a:ea typeface="ヒラギノ角ゴ Pro W3" pitchFamily="-16" charset="-128"/>
                        </a:rPr>
                        <a:t>--bonds</a:t>
                      </a:r>
                    </a:p>
                    <a:p>
                      <a:endParaRPr lang="en-GB" dirty="0"/>
                    </a:p>
                  </a:txBody>
                  <a:tcPr/>
                </a:tc>
                <a:extLst>
                  <a:ext uri="{0D108BD9-81ED-4DB2-BD59-A6C34878D82A}">
                    <a16:rowId xmlns:a16="http://schemas.microsoft.com/office/drawing/2014/main" val="3866035769"/>
                  </a:ext>
                </a:extLst>
              </a:tr>
            </a:tbl>
          </a:graphicData>
        </a:graphic>
      </p:graphicFrame>
    </p:spTree>
    <p:extLst>
      <p:ext uri="{BB962C8B-B14F-4D97-AF65-F5344CB8AC3E}">
        <p14:creationId xmlns:p14="http://schemas.microsoft.com/office/powerpoint/2010/main" val="267014452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992000" y="1639707"/>
            <a:ext cx="8218800" cy="4525200"/>
          </a:xfrm>
        </p:spPr>
        <p:txBody>
          <a:bodyPr>
            <a:normAutofit/>
          </a:bodyPr>
          <a:lstStyle/>
          <a:p>
            <a:pPr marL="0" indent="0">
              <a:buNone/>
            </a:pPr>
            <a:r>
              <a:rPr lang="en-US" dirty="0"/>
              <a:t>Potential risks:</a:t>
            </a:r>
          </a:p>
          <a:p>
            <a:r>
              <a:rPr lang="en-US" dirty="0"/>
              <a:t>Negative market distortion </a:t>
            </a:r>
          </a:p>
          <a:p>
            <a:r>
              <a:rPr lang="en-US" dirty="0"/>
              <a:t>Raising barriers to market entry</a:t>
            </a:r>
          </a:p>
          <a:p>
            <a:r>
              <a:rPr lang="en-US" dirty="0"/>
              <a:t>Reinforcing information asymmetries</a:t>
            </a:r>
          </a:p>
          <a:p>
            <a:r>
              <a:rPr lang="en-US" dirty="0"/>
              <a:t>Reputational risk</a:t>
            </a:r>
          </a:p>
          <a:p>
            <a:pPr marL="0" indent="0">
              <a:buNone/>
            </a:pPr>
            <a:endParaRPr lang="en-US" dirty="0"/>
          </a:p>
        </p:txBody>
      </p:sp>
      <p:sp>
        <p:nvSpPr>
          <p:cNvPr id="3" name="Title 2"/>
          <p:cNvSpPr>
            <a:spLocks noGrp="1"/>
          </p:cNvSpPr>
          <p:nvPr>
            <p:ph type="title"/>
          </p:nvPr>
        </p:nvSpPr>
        <p:spPr/>
        <p:txBody>
          <a:bodyPr/>
          <a:lstStyle/>
          <a:p>
            <a:r>
              <a:rPr lang="en-US" b="1" dirty="0"/>
              <a:t>MANAGING RISKS</a:t>
            </a:r>
            <a:endParaRPr lang="en-GB" b="1" dirty="0"/>
          </a:p>
        </p:txBody>
      </p:sp>
    </p:spTree>
    <p:extLst>
      <p:ext uri="{BB962C8B-B14F-4D97-AF65-F5344CB8AC3E}">
        <p14:creationId xmlns:p14="http://schemas.microsoft.com/office/powerpoint/2010/main" val="60087511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992000" y="1639707"/>
            <a:ext cx="8218800" cy="4525200"/>
          </a:xfrm>
        </p:spPr>
        <p:txBody>
          <a:bodyPr>
            <a:normAutofit/>
          </a:bodyPr>
          <a:lstStyle/>
          <a:p>
            <a:pPr marL="0" indent="0">
              <a:buNone/>
            </a:pPr>
            <a:r>
              <a:rPr lang="en-US" dirty="0"/>
              <a:t>Screening potential partners: </a:t>
            </a:r>
          </a:p>
          <a:p>
            <a:r>
              <a:rPr lang="en-US" dirty="0"/>
              <a:t>Exclusion lists and criteria </a:t>
            </a:r>
          </a:p>
          <a:p>
            <a:r>
              <a:rPr lang="en-US" dirty="0"/>
              <a:t>Due diligence</a:t>
            </a:r>
          </a:p>
          <a:p>
            <a:r>
              <a:rPr lang="en-US" dirty="0"/>
              <a:t>Compliance with Responsible Business Conduct (RBC) standards</a:t>
            </a:r>
            <a:endParaRPr lang="en-GB" dirty="0"/>
          </a:p>
          <a:p>
            <a:pPr marL="0" indent="0">
              <a:buNone/>
            </a:pPr>
            <a:r>
              <a:rPr lang="en-US" dirty="0"/>
              <a:t>…without making the process too burdensome!</a:t>
            </a:r>
          </a:p>
        </p:txBody>
      </p:sp>
      <p:sp>
        <p:nvSpPr>
          <p:cNvPr id="3" name="Title 2"/>
          <p:cNvSpPr>
            <a:spLocks noGrp="1"/>
          </p:cNvSpPr>
          <p:nvPr>
            <p:ph type="title"/>
          </p:nvPr>
        </p:nvSpPr>
        <p:spPr/>
        <p:txBody>
          <a:bodyPr/>
          <a:lstStyle/>
          <a:p>
            <a:r>
              <a:rPr lang="en-US" b="1" dirty="0"/>
              <a:t>SELECTING PARTNERS</a:t>
            </a:r>
            <a:endParaRPr lang="en-GB" b="1" dirty="0"/>
          </a:p>
        </p:txBody>
      </p:sp>
    </p:spTree>
    <p:extLst>
      <p:ext uri="{BB962C8B-B14F-4D97-AF65-F5344CB8AC3E}">
        <p14:creationId xmlns:p14="http://schemas.microsoft.com/office/powerpoint/2010/main" val="402103375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84000" y="3165388"/>
            <a:ext cx="6624000" cy="566822"/>
          </a:xfrm>
        </p:spPr>
        <p:txBody>
          <a:bodyPr/>
          <a:lstStyle/>
          <a:p>
            <a:r>
              <a:rPr lang="fr-FR" dirty="0"/>
              <a:t>ANNEX</a:t>
            </a:r>
            <a:endParaRPr lang="en-GB" dirty="0"/>
          </a:p>
        </p:txBody>
      </p:sp>
    </p:spTree>
    <p:extLst>
      <p:ext uri="{BB962C8B-B14F-4D97-AF65-F5344CB8AC3E}">
        <p14:creationId xmlns:p14="http://schemas.microsoft.com/office/powerpoint/2010/main" val="23710158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sz="2800" b="1" dirty="0"/>
              <a:t>HOW IS-FSD FIT WITH EXISTING PRINCIPLES, FRAMEWORKS AND TOOLS</a:t>
            </a:r>
          </a:p>
        </p:txBody>
      </p:sp>
      <p:pic>
        <p:nvPicPr>
          <p:cNvPr id="4" name="Picture 3"/>
          <p:cNvPicPr>
            <a:picLocks noChangeAspect="1"/>
          </p:cNvPicPr>
          <p:nvPr/>
        </p:nvPicPr>
        <p:blipFill>
          <a:blip r:embed="rId3"/>
          <a:stretch>
            <a:fillRect/>
          </a:stretch>
        </p:blipFill>
        <p:spPr>
          <a:xfrm>
            <a:off x="2855640" y="1358605"/>
            <a:ext cx="6408712" cy="5464163"/>
          </a:xfrm>
          <a:prstGeom prst="rect">
            <a:avLst/>
          </a:prstGeom>
        </p:spPr>
      </p:pic>
    </p:spTree>
    <p:extLst>
      <p:ext uri="{BB962C8B-B14F-4D97-AF65-F5344CB8AC3E}">
        <p14:creationId xmlns:p14="http://schemas.microsoft.com/office/powerpoint/2010/main" val="287589796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fr-FR" b="1" dirty="0"/>
              <a:t>IS-FSD: 4 BUILDING BLOCKS</a:t>
            </a:r>
            <a:endParaRPr lang="en-GB" b="1" dirty="0"/>
          </a:p>
        </p:txBody>
      </p:sp>
      <p:sp>
        <p:nvSpPr>
          <p:cNvPr id="9" name="Rectangle 4"/>
          <p:cNvSpPr>
            <a:spLocks noChangeArrowheads="1"/>
          </p:cNvSpPr>
          <p:nvPr/>
        </p:nvSpPr>
        <p:spPr bwMode="auto">
          <a:xfrm>
            <a:off x="3295651" y="1232586"/>
            <a:ext cx="18473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br>
              <a:rPr lang="en-GB" altLang="en-US">
                <a:solidFill>
                  <a:srgbClr val="727272"/>
                </a:solidFill>
                <a:latin typeface="Arial" panose="020B0604020202020204" pitchFamily="34" charset="0"/>
              </a:rPr>
            </a:br>
            <a:endParaRPr lang="en-GB" altLang="en-US">
              <a:solidFill>
                <a:srgbClr val="727272"/>
              </a:solidFill>
              <a:latin typeface="Arial" panose="020B0604020202020204" pitchFamily="34" charset="0"/>
            </a:endParaRPr>
          </a:p>
        </p:txBody>
      </p:sp>
      <p:pic>
        <p:nvPicPr>
          <p:cNvPr id="5" name="6D1DB1BA-E1F6-41FE-8ECB-29D917F9AD64" descr="3CF1726B-EB0B-4874-A75D-EDA8D8473B7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27649" y="1577360"/>
            <a:ext cx="5904656" cy="5209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8752732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2012999" y="2708920"/>
          <a:ext cx="8218487" cy="39604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p:cNvSpPr>
            <a:spLocks noGrp="1"/>
          </p:cNvSpPr>
          <p:nvPr>
            <p:ph type="title"/>
          </p:nvPr>
        </p:nvSpPr>
        <p:spPr/>
        <p:txBody>
          <a:bodyPr/>
          <a:lstStyle/>
          <a:p>
            <a:r>
              <a:rPr lang="fr-FR" b="1" dirty="0"/>
              <a:t>STANDARD 2 – MANAGEMENT APPROACH: SUB-STANDARDS</a:t>
            </a:r>
            <a:endParaRPr lang="en-GB" b="1" dirty="0"/>
          </a:p>
        </p:txBody>
      </p:sp>
      <p:graphicFrame>
        <p:nvGraphicFramePr>
          <p:cNvPr id="5" name="Content Placeholder 3"/>
          <p:cNvGraphicFramePr>
            <a:graphicFrameLocks/>
          </p:cNvGraphicFramePr>
          <p:nvPr/>
        </p:nvGraphicFramePr>
        <p:xfrm>
          <a:off x="1765758" y="1484784"/>
          <a:ext cx="8712968" cy="1005840"/>
        </p:xfrm>
        <a:graphic>
          <a:graphicData uri="http://schemas.openxmlformats.org/drawingml/2006/table">
            <a:tbl>
              <a:tblPr firstRow="1" bandRow="1">
                <a:tableStyleId>{E8B1032C-EA38-4F05-BA0D-38AFFFC7BED3}</a:tableStyleId>
              </a:tblPr>
              <a:tblGrid>
                <a:gridCol w="8712968">
                  <a:extLst>
                    <a:ext uri="{9D8B030D-6E8A-4147-A177-3AD203B41FA5}">
                      <a16:colId xmlns:a16="http://schemas.microsoft.com/office/drawing/2014/main" val="634260015"/>
                    </a:ext>
                  </a:extLst>
                </a:gridCol>
              </a:tblGrid>
              <a:tr h="370840">
                <a:tc>
                  <a:txBody>
                    <a:bodyPr/>
                    <a:lstStyle/>
                    <a:p>
                      <a:r>
                        <a:rPr lang="en-US" sz="2000" dirty="0"/>
                        <a:t>S2</a:t>
                      </a:r>
                      <a:r>
                        <a:rPr lang="en-US" sz="2000" baseline="0" dirty="0"/>
                        <a:t> – </a:t>
                      </a:r>
                      <a:r>
                        <a:rPr lang="en-US" sz="2000" b="0" dirty="0"/>
                        <a:t>The partner adopts an impact management approach that integrates development impact, human rights safeguards, the SDGs and ESG into the design and management of its operations. </a:t>
                      </a:r>
                      <a:endParaRPr lang="en-GB" sz="2000" b="0" dirty="0"/>
                    </a:p>
                  </a:txBody>
                  <a:tcPr/>
                </a:tc>
                <a:extLst>
                  <a:ext uri="{0D108BD9-81ED-4DB2-BD59-A6C34878D82A}">
                    <a16:rowId xmlns:a16="http://schemas.microsoft.com/office/drawing/2014/main" val="3361618562"/>
                  </a:ext>
                </a:extLst>
              </a:tr>
            </a:tbl>
          </a:graphicData>
        </a:graphic>
      </p:graphicFrame>
    </p:spTree>
    <p:extLst>
      <p:ext uri="{BB962C8B-B14F-4D97-AF65-F5344CB8AC3E}">
        <p14:creationId xmlns:p14="http://schemas.microsoft.com/office/powerpoint/2010/main" val="52251278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fr-FR" b="1" dirty="0"/>
              <a:t>THE IMPACT IMPERATIVE</a:t>
            </a:r>
            <a:endParaRPr lang="en-GB" b="1" dirty="0"/>
          </a:p>
        </p:txBody>
      </p:sp>
      <p:pic>
        <p:nvPicPr>
          <p:cNvPr id="4" name="Picture 3"/>
          <p:cNvPicPr>
            <a:picLocks noChangeAspect="1"/>
          </p:cNvPicPr>
          <p:nvPr/>
        </p:nvPicPr>
        <p:blipFill>
          <a:blip r:embed="rId2"/>
          <a:stretch>
            <a:fillRect/>
          </a:stretch>
        </p:blipFill>
        <p:spPr>
          <a:xfrm>
            <a:off x="3647728" y="1484784"/>
            <a:ext cx="4763736" cy="5112568"/>
          </a:xfrm>
          <a:prstGeom prst="rect">
            <a:avLst/>
          </a:prstGeom>
        </p:spPr>
      </p:pic>
    </p:spTree>
    <p:extLst>
      <p:ext uri="{BB962C8B-B14F-4D97-AF65-F5344CB8AC3E}">
        <p14:creationId xmlns:p14="http://schemas.microsoft.com/office/powerpoint/2010/main" val="374195280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r>
              <a:rPr lang="en-US" dirty="0"/>
              <a:t>Strategic Concept for Development Cooperation 2014-2020: </a:t>
            </a:r>
          </a:p>
          <a:p>
            <a:pPr marL="0" indent="0">
              <a:buNone/>
            </a:pPr>
            <a:r>
              <a:rPr lang="en-US" i="1" dirty="0"/>
              <a:t>“continue to support private sector development in partner countries, both by supporting a </a:t>
            </a:r>
            <a:r>
              <a:rPr lang="en-US" i="1" dirty="0" err="1"/>
              <a:t>favourable</a:t>
            </a:r>
            <a:r>
              <a:rPr lang="en-US" i="1" dirty="0"/>
              <a:t> business environment and by creating </a:t>
            </a:r>
            <a:r>
              <a:rPr lang="en-US" sz="3100" i="1" dirty="0"/>
              <a:t>partnerships” </a:t>
            </a:r>
          </a:p>
          <a:p>
            <a:pPr marL="0" indent="0">
              <a:buNone/>
            </a:pPr>
            <a:endParaRPr lang="en-US" sz="3100" i="1" dirty="0"/>
          </a:p>
          <a:p>
            <a:r>
              <a:rPr lang="en-US" sz="3100" dirty="0"/>
              <a:t>Main goals: </a:t>
            </a:r>
          </a:p>
          <a:p>
            <a:pPr lvl="1"/>
            <a:r>
              <a:rPr lang="en-US" sz="2900" dirty="0"/>
              <a:t>strengthen the capacity of local businesses;</a:t>
            </a:r>
          </a:p>
          <a:p>
            <a:pPr lvl="1"/>
            <a:r>
              <a:rPr lang="en-US" sz="2900" dirty="0" err="1"/>
              <a:t>mobilise</a:t>
            </a:r>
            <a:r>
              <a:rPr lang="en-US" sz="2900" dirty="0"/>
              <a:t> private sector investments, and </a:t>
            </a:r>
          </a:p>
          <a:p>
            <a:pPr lvl="1"/>
            <a:r>
              <a:rPr lang="en-US" sz="2900" dirty="0"/>
              <a:t>leverage </a:t>
            </a:r>
            <a:r>
              <a:rPr lang="en-US" dirty="0"/>
              <a:t>projects and funding in the area of corporate social responsibility.</a:t>
            </a:r>
          </a:p>
        </p:txBody>
      </p:sp>
      <p:sp>
        <p:nvSpPr>
          <p:cNvPr id="3" name="Title 2"/>
          <p:cNvSpPr>
            <a:spLocks noGrp="1"/>
          </p:cNvSpPr>
          <p:nvPr>
            <p:ph type="title"/>
          </p:nvPr>
        </p:nvSpPr>
        <p:spPr/>
        <p:txBody>
          <a:bodyPr/>
          <a:lstStyle/>
          <a:p>
            <a:r>
              <a:rPr lang="en-GB" b="1" dirty="0"/>
              <a:t>PORTUGAL</a:t>
            </a:r>
          </a:p>
        </p:txBody>
      </p:sp>
    </p:spTree>
    <p:extLst>
      <p:ext uri="{BB962C8B-B14F-4D97-AF65-F5344CB8AC3E}">
        <p14:creationId xmlns:p14="http://schemas.microsoft.com/office/powerpoint/2010/main" val="101393880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3503712" y="3846138"/>
            <a:ext cx="1669112" cy="369332"/>
          </a:xfrm>
          <a:prstGeom prst="rect">
            <a:avLst/>
          </a:prstGeom>
          <a:noFill/>
          <a:ln>
            <a:solidFill>
              <a:schemeClr val="tx1"/>
            </a:solidFill>
          </a:ln>
        </p:spPr>
        <p:txBody>
          <a:bodyPr wrap="square" rtlCol="0">
            <a:spAutoFit/>
          </a:bodyPr>
          <a:lstStyle/>
          <a:p>
            <a:pPr algn="ctr"/>
            <a:r>
              <a:rPr lang="en-GB" dirty="0">
                <a:solidFill>
                  <a:srgbClr val="727272"/>
                </a:solidFill>
                <a:latin typeface="Georgia"/>
              </a:rPr>
              <a:t>Camões </a:t>
            </a:r>
          </a:p>
        </p:txBody>
      </p:sp>
      <p:sp>
        <p:nvSpPr>
          <p:cNvPr id="11" name="TextBox 10"/>
          <p:cNvSpPr txBox="1"/>
          <p:nvPr/>
        </p:nvSpPr>
        <p:spPr>
          <a:xfrm>
            <a:off x="2304191" y="1979548"/>
            <a:ext cx="3458558" cy="369332"/>
          </a:xfrm>
          <a:prstGeom prst="rect">
            <a:avLst/>
          </a:prstGeom>
          <a:noFill/>
          <a:ln>
            <a:solidFill>
              <a:schemeClr val="tx1"/>
            </a:solidFill>
          </a:ln>
        </p:spPr>
        <p:txBody>
          <a:bodyPr wrap="square" rtlCol="0">
            <a:spAutoFit/>
          </a:bodyPr>
          <a:lstStyle/>
          <a:p>
            <a:pPr algn="ctr"/>
            <a:r>
              <a:rPr lang="en-GB" dirty="0">
                <a:solidFill>
                  <a:srgbClr val="727272"/>
                </a:solidFill>
                <a:latin typeface="Georgia"/>
              </a:rPr>
              <a:t>Ministry of Finance</a:t>
            </a:r>
          </a:p>
        </p:txBody>
      </p:sp>
      <p:sp>
        <p:nvSpPr>
          <p:cNvPr id="13" name="TextBox 12"/>
          <p:cNvSpPr txBox="1"/>
          <p:nvPr/>
        </p:nvSpPr>
        <p:spPr>
          <a:xfrm>
            <a:off x="5468262" y="3846138"/>
            <a:ext cx="1630993" cy="369332"/>
          </a:xfrm>
          <a:prstGeom prst="rect">
            <a:avLst/>
          </a:prstGeom>
          <a:noFill/>
          <a:ln>
            <a:solidFill>
              <a:schemeClr val="tx1"/>
            </a:solidFill>
          </a:ln>
        </p:spPr>
        <p:txBody>
          <a:bodyPr wrap="square" rtlCol="0">
            <a:spAutoFit/>
          </a:bodyPr>
          <a:lstStyle/>
          <a:p>
            <a:pPr algn="ctr"/>
            <a:r>
              <a:rPr lang="en-GB" dirty="0">
                <a:solidFill>
                  <a:srgbClr val="727272"/>
                </a:solidFill>
                <a:latin typeface="Georgia"/>
              </a:rPr>
              <a:t>SOFID</a:t>
            </a:r>
          </a:p>
        </p:txBody>
      </p:sp>
      <p:sp>
        <p:nvSpPr>
          <p:cNvPr id="14" name="TextBox 13"/>
          <p:cNvSpPr txBox="1"/>
          <p:nvPr/>
        </p:nvSpPr>
        <p:spPr>
          <a:xfrm>
            <a:off x="6252223" y="1979548"/>
            <a:ext cx="3357588" cy="369332"/>
          </a:xfrm>
          <a:prstGeom prst="rect">
            <a:avLst/>
          </a:prstGeom>
          <a:noFill/>
          <a:ln>
            <a:solidFill>
              <a:schemeClr val="tx1"/>
            </a:solidFill>
          </a:ln>
        </p:spPr>
        <p:txBody>
          <a:bodyPr wrap="square" rtlCol="0">
            <a:spAutoFit/>
          </a:bodyPr>
          <a:lstStyle/>
          <a:p>
            <a:pPr algn="ctr"/>
            <a:r>
              <a:rPr lang="en-GB" dirty="0">
                <a:solidFill>
                  <a:srgbClr val="727272"/>
                </a:solidFill>
                <a:latin typeface="Georgia"/>
              </a:rPr>
              <a:t>Ministry of Foreign Affairs</a:t>
            </a:r>
          </a:p>
        </p:txBody>
      </p:sp>
      <p:sp>
        <p:nvSpPr>
          <p:cNvPr id="9" name="Rectangle 8"/>
          <p:cNvSpPr/>
          <p:nvPr/>
        </p:nvSpPr>
        <p:spPr>
          <a:xfrm>
            <a:off x="2062146" y="5013177"/>
            <a:ext cx="1340319" cy="584775"/>
          </a:xfrm>
          <a:prstGeom prst="rect">
            <a:avLst/>
          </a:prstGeom>
        </p:spPr>
        <p:txBody>
          <a:bodyPr wrap="square">
            <a:spAutoFit/>
          </a:bodyPr>
          <a:lstStyle/>
          <a:p>
            <a:pPr algn="ctr"/>
            <a:r>
              <a:rPr lang="en-US" sz="1600" dirty="0">
                <a:solidFill>
                  <a:srgbClr val="727272"/>
                </a:solidFill>
                <a:latin typeface="Georgia"/>
              </a:rPr>
              <a:t>Lusophone Compact</a:t>
            </a:r>
            <a:endParaRPr lang="en-GB" sz="1600" dirty="0">
              <a:solidFill>
                <a:srgbClr val="727272"/>
              </a:solidFill>
              <a:latin typeface="Georgia"/>
            </a:endParaRPr>
          </a:p>
        </p:txBody>
      </p:sp>
      <p:cxnSp>
        <p:nvCxnSpPr>
          <p:cNvPr id="18" name="Straight Arrow Connector 17"/>
          <p:cNvCxnSpPr>
            <a:stCxn id="11" idx="2"/>
            <a:endCxn id="9" idx="0"/>
          </p:cNvCxnSpPr>
          <p:nvPr/>
        </p:nvCxnSpPr>
        <p:spPr>
          <a:xfrm flipH="1">
            <a:off x="2732306" y="2348880"/>
            <a:ext cx="1301165" cy="266429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1888888" y="5597951"/>
            <a:ext cx="1686832" cy="523220"/>
          </a:xfrm>
          <a:prstGeom prst="rect">
            <a:avLst/>
          </a:prstGeom>
          <a:noFill/>
          <a:ln>
            <a:noFill/>
          </a:ln>
        </p:spPr>
        <p:txBody>
          <a:bodyPr wrap="square" rtlCol="0">
            <a:spAutoFit/>
          </a:bodyPr>
          <a:lstStyle/>
          <a:p>
            <a:pPr algn="ctr"/>
            <a:r>
              <a:rPr lang="en-GB" sz="1400" dirty="0">
                <a:solidFill>
                  <a:srgbClr val="006299"/>
                </a:solidFill>
                <a:latin typeface="Georgia"/>
              </a:rPr>
              <a:t>Guarantees and risk sharing</a:t>
            </a:r>
          </a:p>
        </p:txBody>
      </p:sp>
      <p:sp>
        <p:nvSpPr>
          <p:cNvPr id="36" name="Title 35"/>
          <p:cNvSpPr>
            <a:spLocks noGrp="1"/>
          </p:cNvSpPr>
          <p:nvPr>
            <p:ph type="title"/>
          </p:nvPr>
        </p:nvSpPr>
        <p:spPr/>
        <p:txBody>
          <a:bodyPr/>
          <a:lstStyle/>
          <a:p>
            <a:r>
              <a:rPr lang="en-GB" b="1" dirty="0"/>
              <a:t>PORTUGAL</a:t>
            </a:r>
          </a:p>
        </p:txBody>
      </p:sp>
      <p:sp>
        <p:nvSpPr>
          <p:cNvPr id="38" name="Rectangle 37"/>
          <p:cNvSpPr/>
          <p:nvPr/>
        </p:nvSpPr>
        <p:spPr>
          <a:xfrm>
            <a:off x="7931018" y="4997891"/>
            <a:ext cx="2398612" cy="1077218"/>
          </a:xfrm>
          <a:prstGeom prst="rect">
            <a:avLst/>
          </a:prstGeom>
        </p:spPr>
        <p:txBody>
          <a:bodyPr wrap="square">
            <a:spAutoFit/>
          </a:bodyPr>
          <a:lstStyle/>
          <a:p>
            <a:pPr algn="ctr"/>
            <a:r>
              <a:rPr lang="en-GB" sz="1600" dirty="0">
                <a:solidFill>
                  <a:srgbClr val="727272"/>
                </a:solidFill>
                <a:latin typeface="Georgia"/>
              </a:rPr>
              <a:t>Development Cooperation Forum</a:t>
            </a:r>
          </a:p>
          <a:p>
            <a:pPr algn="ctr"/>
            <a:r>
              <a:rPr lang="en-GB" sz="1600" dirty="0">
                <a:solidFill>
                  <a:srgbClr val="727272"/>
                </a:solidFill>
                <a:latin typeface="Georgia"/>
              </a:rPr>
              <a:t>Working Group on Private Sector</a:t>
            </a:r>
          </a:p>
        </p:txBody>
      </p:sp>
      <p:cxnSp>
        <p:nvCxnSpPr>
          <p:cNvPr id="39" name="Straight Arrow Connector 38"/>
          <p:cNvCxnSpPr>
            <a:stCxn id="11" idx="2"/>
            <a:endCxn id="13" idx="0"/>
          </p:cNvCxnSpPr>
          <p:nvPr/>
        </p:nvCxnSpPr>
        <p:spPr>
          <a:xfrm>
            <a:off x="4033470" y="2348880"/>
            <a:ext cx="2250288" cy="149725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11" idx="2"/>
            <a:endCxn id="10" idx="0"/>
          </p:cNvCxnSpPr>
          <p:nvPr/>
        </p:nvCxnSpPr>
        <p:spPr>
          <a:xfrm>
            <a:off x="4033470" y="2348880"/>
            <a:ext cx="304798" cy="149725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5" name="Rectangle 44"/>
          <p:cNvSpPr/>
          <p:nvPr/>
        </p:nvSpPr>
        <p:spPr>
          <a:xfrm>
            <a:off x="7392145" y="3846138"/>
            <a:ext cx="851515" cy="369332"/>
          </a:xfrm>
          <a:prstGeom prst="rect">
            <a:avLst/>
          </a:prstGeom>
          <a:ln w="9525">
            <a:solidFill>
              <a:schemeClr val="tx1"/>
            </a:solidFill>
          </a:ln>
        </p:spPr>
        <p:txBody>
          <a:bodyPr wrap="none">
            <a:spAutoFit/>
          </a:bodyPr>
          <a:lstStyle/>
          <a:p>
            <a:r>
              <a:rPr lang="en-GB" dirty="0">
                <a:solidFill>
                  <a:srgbClr val="727272"/>
                </a:solidFill>
                <a:latin typeface="Times New Roman" panose="02020603050405020304" pitchFamily="18" charset="0"/>
                <a:ea typeface="Times New Roman" panose="02020603050405020304" pitchFamily="18" charset="0"/>
              </a:rPr>
              <a:t>AICEP</a:t>
            </a:r>
            <a:endParaRPr lang="en-GB" dirty="0">
              <a:solidFill>
                <a:srgbClr val="727272"/>
              </a:solidFill>
              <a:latin typeface="Georgia"/>
            </a:endParaRPr>
          </a:p>
        </p:txBody>
      </p:sp>
      <p:cxnSp>
        <p:nvCxnSpPr>
          <p:cNvPr id="58" name="Straight Arrow Connector 57"/>
          <p:cNvCxnSpPr>
            <a:stCxn id="14" idx="2"/>
            <a:endCxn id="38" idx="0"/>
          </p:cNvCxnSpPr>
          <p:nvPr/>
        </p:nvCxnSpPr>
        <p:spPr>
          <a:xfrm>
            <a:off x="7931018" y="2348881"/>
            <a:ext cx="1199307" cy="2649011"/>
          </a:xfrm>
          <a:prstGeom prst="straightConnector1">
            <a:avLst/>
          </a:prstGeom>
          <a:ln>
            <a:solidFill>
              <a:schemeClr val="accent3">
                <a:lumMod val="75000"/>
              </a:schemeClr>
            </a:solidFill>
            <a:prstDash val="lgDash"/>
            <a:tailEnd type="triangle"/>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a:stCxn id="14" idx="2"/>
            <a:endCxn id="13" idx="0"/>
          </p:cNvCxnSpPr>
          <p:nvPr/>
        </p:nvCxnSpPr>
        <p:spPr>
          <a:xfrm flipH="1">
            <a:off x="6283759" y="2348880"/>
            <a:ext cx="1647259" cy="1497258"/>
          </a:xfrm>
          <a:prstGeom prst="straightConnector1">
            <a:avLst/>
          </a:prstGeom>
          <a:ln>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a:stCxn id="14" idx="2"/>
            <a:endCxn id="10" idx="0"/>
          </p:cNvCxnSpPr>
          <p:nvPr/>
        </p:nvCxnSpPr>
        <p:spPr>
          <a:xfrm flipH="1">
            <a:off x="4338269" y="2348880"/>
            <a:ext cx="3592749" cy="1497258"/>
          </a:xfrm>
          <a:prstGeom prst="straightConnector1">
            <a:avLst/>
          </a:prstGeom>
          <a:ln>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5" name="TextBox 84"/>
          <p:cNvSpPr txBox="1"/>
          <p:nvPr/>
        </p:nvSpPr>
        <p:spPr>
          <a:xfrm>
            <a:off x="4367808" y="2852936"/>
            <a:ext cx="1159000" cy="523220"/>
          </a:xfrm>
          <a:prstGeom prst="rect">
            <a:avLst/>
          </a:prstGeom>
          <a:noFill/>
        </p:spPr>
        <p:txBody>
          <a:bodyPr wrap="square" rtlCol="0">
            <a:spAutoFit/>
          </a:bodyPr>
          <a:lstStyle/>
          <a:p>
            <a:r>
              <a:rPr lang="en-GB" sz="1400" dirty="0">
                <a:solidFill>
                  <a:srgbClr val="006299"/>
                </a:solidFill>
                <a:latin typeface="Georgia"/>
              </a:rPr>
              <a:t>80% ownership</a:t>
            </a:r>
          </a:p>
        </p:txBody>
      </p:sp>
      <p:sp>
        <p:nvSpPr>
          <p:cNvPr id="86" name="TextBox 85"/>
          <p:cNvSpPr txBox="1"/>
          <p:nvPr/>
        </p:nvSpPr>
        <p:spPr>
          <a:xfrm>
            <a:off x="5548513" y="4230513"/>
            <a:ext cx="1470491" cy="523220"/>
          </a:xfrm>
          <a:prstGeom prst="rect">
            <a:avLst/>
          </a:prstGeom>
          <a:noFill/>
          <a:ln>
            <a:noFill/>
          </a:ln>
        </p:spPr>
        <p:txBody>
          <a:bodyPr wrap="square" rtlCol="0">
            <a:spAutoFit/>
          </a:bodyPr>
          <a:lstStyle/>
          <a:p>
            <a:pPr algn="ctr"/>
            <a:r>
              <a:rPr lang="en-GB" sz="1400" dirty="0">
                <a:solidFill>
                  <a:srgbClr val="006299"/>
                </a:solidFill>
                <a:latin typeface="Georgia"/>
              </a:rPr>
              <a:t>Loans and guarantees</a:t>
            </a:r>
          </a:p>
        </p:txBody>
      </p:sp>
      <p:sp>
        <p:nvSpPr>
          <p:cNvPr id="89" name="TextBox 88"/>
          <p:cNvSpPr txBox="1"/>
          <p:nvPr/>
        </p:nvSpPr>
        <p:spPr>
          <a:xfrm>
            <a:off x="3600436" y="4221088"/>
            <a:ext cx="1470491" cy="523220"/>
          </a:xfrm>
          <a:prstGeom prst="rect">
            <a:avLst/>
          </a:prstGeom>
          <a:noFill/>
          <a:ln>
            <a:noFill/>
          </a:ln>
        </p:spPr>
        <p:txBody>
          <a:bodyPr wrap="square" rtlCol="0">
            <a:spAutoFit/>
          </a:bodyPr>
          <a:lstStyle/>
          <a:p>
            <a:pPr algn="ctr"/>
            <a:r>
              <a:rPr lang="en-GB" sz="1400" dirty="0">
                <a:solidFill>
                  <a:srgbClr val="006299"/>
                </a:solidFill>
                <a:latin typeface="Georgia"/>
              </a:rPr>
              <a:t>Grants and guarantees</a:t>
            </a:r>
          </a:p>
        </p:txBody>
      </p:sp>
      <p:cxnSp>
        <p:nvCxnSpPr>
          <p:cNvPr id="90" name="Straight Arrow Connector 89"/>
          <p:cNvCxnSpPr>
            <a:stCxn id="14" idx="2"/>
            <a:endCxn id="45" idx="0"/>
          </p:cNvCxnSpPr>
          <p:nvPr/>
        </p:nvCxnSpPr>
        <p:spPr>
          <a:xfrm flipH="1">
            <a:off x="7817903" y="2348880"/>
            <a:ext cx="113115" cy="149725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5919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9"/>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8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90"/>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5"/>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58"/>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8"/>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9"/>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3" grpId="0" animBg="1"/>
      <p:bldP spid="14" grpId="0" animBg="1"/>
      <p:bldP spid="9" grpId="0"/>
      <p:bldP spid="26" grpId="0"/>
      <p:bldP spid="38" grpId="0"/>
      <p:bldP spid="45" grpId="0" animBg="1"/>
      <p:bldP spid="85" grpId="0"/>
      <p:bldP spid="86" grpId="0"/>
      <p:bldP spid="8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1"/>
          <p:cNvSpPr txBox="1">
            <a:spLocks/>
          </p:cNvSpPr>
          <p:nvPr/>
        </p:nvSpPr>
        <p:spPr>
          <a:xfrm>
            <a:off x="-68239" y="6277453"/>
            <a:ext cx="9623490" cy="556817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1" indent="0" algn="l" defTabSz="914400" rtl="0" eaLnBrk="1" fontAlgn="auto" latinLnBrk="0" hangingPunct="1">
              <a:lnSpc>
                <a:spcPct val="100000"/>
              </a:lnSpc>
              <a:spcBef>
                <a:spcPts val="600"/>
              </a:spcBef>
              <a:spcAft>
                <a:spcPts val="600"/>
              </a:spcAft>
              <a:buClrTx/>
              <a:buSzPct val="125000"/>
              <a:buFont typeface="Arial" panose="020B0604020202020204" pitchFamily="34" charset="0"/>
              <a:buNone/>
              <a:tabLst/>
              <a:defRPr/>
            </a:pPr>
            <a:endParaRPr kumimoji="0" lang="en-GB" sz="1800" b="1" i="0" u="none" strike="noStrike" kern="1200" cap="none" spc="0" normalizeH="0" baseline="0" noProof="0" dirty="0">
              <a:ln>
                <a:noFill/>
              </a:ln>
              <a:solidFill>
                <a:srgbClr val="727272"/>
              </a:solidFill>
              <a:effectLst/>
              <a:uLnTx/>
              <a:uFillTx/>
              <a:latin typeface="Arial" panose="020B0604020202020204" pitchFamily="34" charset="0"/>
              <a:ea typeface="+mn-ea"/>
              <a:cs typeface="Arial" panose="020B0604020202020204" pitchFamily="34" charset="0"/>
            </a:endParaRPr>
          </a:p>
          <a:p>
            <a:pPr marL="0" marR="0" lvl="1" indent="0" algn="l" defTabSz="914400" rtl="0" eaLnBrk="1" fontAlgn="auto" latinLnBrk="0" hangingPunct="1">
              <a:lnSpc>
                <a:spcPct val="100000"/>
              </a:lnSpc>
              <a:spcBef>
                <a:spcPts val="600"/>
              </a:spcBef>
              <a:spcAft>
                <a:spcPts val="600"/>
              </a:spcAft>
              <a:buClrTx/>
              <a:buSzPct val="125000"/>
              <a:buFont typeface="Arial" panose="020B0604020202020204" pitchFamily="34" charset="0"/>
              <a:buNone/>
              <a:tabLst/>
              <a:defRPr/>
            </a:pPr>
            <a:endParaRPr kumimoji="0" lang="en-US" sz="1800" b="0" i="0" u="none" strike="noStrike" kern="1200" cap="none" spc="0" normalizeH="0" baseline="0" noProof="0" dirty="0">
              <a:ln>
                <a:noFill/>
              </a:ln>
              <a:solidFill>
                <a:srgbClr val="727272"/>
              </a:solidFill>
              <a:effectLst/>
              <a:uLnTx/>
              <a:uFillTx/>
              <a:latin typeface="Georgia"/>
              <a:ea typeface="+mn-ea"/>
              <a:cs typeface="+mn-cs"/>
            </a:endParaRPr>
          </a:p>
        </p:txBody>
      </p:sp>
      <p:sp>
        <p:nvSpPr>
          <p:cNvPr id="6" name="Title 1"/>
          <p:cNvSpPr>
            <a:spLocks noGrp="1"/>
          </p:cNvSpPr>
          <p:nvPr>
            <p:ph type="title"/>
          </p:nvPr>
        </p:nvSpPr>
        <p:spPr/>
        <p:txBody>
          <a:bodyPr/>
          <a:lstStyle/>
          <a:p>
            <a:r>
              <a:rPr lang="es-ES" dirty="0" err="1">
                <a:solidFill>
                  <a:srgbClr val="0070C0"/>
                </a:solidFill>
              </a:rPr>
              <a:t>Eligibility</a:t>
            </a:r>
            <a:r>
              <a:rPr lang="es-ES" dirty="0">
                <a:solidFill>
                  <a:srgbClr val="0070C0"/>
                </a:solidFill>
              </a:rPr>
              <a:t> of COVID-19 </a:t>
            </a:r>
            <a:r>
              <a:rPr lang="es-ES" dirty="0" err="1">
                <a:solidFill>
                  <a:srgbClr val="0070C0"/>
                </a:solidFill>
              </a:rPr>
              <a:t>activities</a:t>
            </a:r>
            <a:r>
              <a:rPr lang="es-ES" dirty="0">
                <a:solidFill>
                  <a:srgbClr val="0070C0"/>
                </a:solidFill>
              </a:rPr>
              <a:t> </a:t>
            </a:r>
            <a:r>
              <a:rPr lang="es-ES" dirty="0" err="1">
                <a:solidFill>
                  <a:srgbClr val="0070C0"/>
                </a:solidFill>
              </a:rPr>
              <a:t>check</a:t>
            </a:r>
            <a:r>
              <a:rPr lang="es-ES" dirty="0">
                <a:solidFill>
                  <a:srgbClr val="0070C0"/>
                </a:solidFill>
              </a:rPr>
              <a:t> WP-STAT </a:t>
            </a:r>
            <a:r>
              <a:rPr lang="es-ES" dirty="0" err="1">
                <a:solidFill>
                  <a:srgbClr val="0070C0"/>
                </a:solidFill>
              </a:rPr>
              <a:t>doc</a:t>
            </a:r>
            <a:r>
              <a:rPr lang="es-ES" dirty="0">
                <a:solidFill>
                  <a:srgbClr val="0070C0"/>
                </a:solidFill>
              </a:rPr>
              <a:t> </a:t>
            </a:r>
            <a:endParaRPr lang="en-GB" dirty="0"/>
          </a:p>
        </p:txBody>
      </p:sp>
      <p:sp>
        <p:nvSpPr>
          <p:cNvPr id="3" name="TextBox 2"/>
          <p:cNvSpPr txBox="1"/>
          <p:nvPr/>
        </p:nvSpPr>
        <p:spPr>
          <a:xfrm>
            <a:off x="791571" y="1378423"/>
            <a:ext cx="1084997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727272"/>
                </a:solidFill>
                <a:effectLst/>
                <a:uLnTx/>
                <a:uFillTx/>
                <a:latin typeface="Georgia"/>
                <a:ea typeface="+mn-ea"/>
                <a:cs typeface="+mn-cs"/>
                <a:hlinkClick r:id="rId2"/>
              </a:rPr>
              <a:t>Frequently asked questions on the ODA eligibility of COVID-19 related activities</a:t>
            </a:r>
            <a:r>
              <a:rPr kumimoji="0" lang="en-US" sz="1800" b="0" i="0" u="none" strike="noStrike" kern="1200" cap="none" spc="0" normalizeH="0" baseline="0" noProof="0" dirty="0">
                <a:ln>
                  <a:noFill/>
                </a:ln>
                <a:solidFill>
                  <a:srgbClr val="727272"/>
                </a:solidFill>
                <a:effectLst/>
                <a:uLnTx/>
                <a:uFillTx/>
                <a:latin typeface="Georgia"/>
                <a:ea typeface="+mn-ea"/>
                <a:cs typeface="+mn-cs"/>
              </a:rPr>
              <a:t> – Preliminary guidance, pending assessment of concrete activities  and </a:t>
            </a:r>
            <a:r>
              <a:rPr kumimoji="0" lang="en-US" sz="1800" b="0" i="0" u="none" strike="noStrike" kern="1200" cap="none" spc="0" normalizeH="0" baseline="0" noProof="0" dirty="0" err="1">
                <a:ln>
                  <a:noFill/>
                </a:ln>
                <a:solidFill>
                  <a:srgbClr val="727272"/>
                </a:solidFill>
                <a:effectLst/>
                <a:uLnTx/>
                <a:uFillTx/>
                <a:latin typeface="Georgia"/>
                <a:ea typeface="+mn-ea"/>
                <a:cs typeface="+mn-cs"/>
              </a:rPr>
              <a:t>initatives</a:t>
            </a:r>
            <a:r>
              <a:rPr kumimoji="0" lang="en-US" sz="1800" b="0" i="0" u="none" strike="noStrike" kern="1200" cap="none" spc="0" normalizeH="0" baseline="0" noProof="0" dirty="0">
                <a:ln>
                  <a:noFill/>
                </a:ln>
                <a:solidFill>
                  <a:srgbClr val="727272"/>
                </a:solidFill>
                <a:effectLst/>
                <a:uLnTx/>
                <a:uFillTx/>
                <a:latin typeface="Georgia"/>
                <a:ea typeface="+mn-ea"/>
                <a:cs typeface="+mn-cs"/>
              </a:rPr>
              <a:t> and further discussions among members</a:t>
            </a:r>
          </a:p>
        </p:txBody>
      </p:sp>
      <p:sp>
        <p:nvSpPr>
          <p:cNvPr id="10" name="Content Placeholder 2"/>
          <p:cNvSpPr txBox="1">
            <a:spLocks/>
          </p:cNvSpPr>
          <p:nvPr/>
        </p:nvSpPr>
        <p:spPr>
          <a:xfrm>
            <a:off x="300250" y="2024754"/>
            <a:ext cx="11682484" cy="4714823"/>
          </a:xfrm>
          <a:prstGeom prst="rect">
            <a:avLst/>
          </a:prstGeom>
          <a:ln w="44450" cmpd="sng">
            <a:solidFill>
              <a:schemeClr val="accent1"/>
            </a:solidFill>
          </a:ln>
        </p:spPr>
        <p:txBody>
          <a:bodyPr/>
          <a:lstStyle>
            <a:lvl1pPr marL="342900" indent="-342900" algn="l" defTabSz="914400" rtl="0" eaLnBrk="1" latinLnBrk="0" hangingPunct="1">
              <a:spcBef>
                <a:spcPct val="20000"/>
              </a:spcBef>
              <a:buClr>
                <a:srgbClr val="009999"/>
              </a:buClr>
              <a:buFont typeface="Arial" panose="020B0604020202020204" pitchFamily="34" charset="0"/>
              <a:buChar char="•"/>
              <a:defRPr sz="2800" kern="1200">
                <a:solidFill>
                  <a:schemeClr val="tx1"/>
                </a:solidFill>
                <a:latin typeface="+mn-lt"/>
                <a:ea typeface="+mn-ea"/>
                <a:cs typeface="Arial" panose="020B0604020202020204" pitchFamily="34" charset="0"/>
              </a:defRPr>
            </a:lvl1pPr>
            <a:lvl2pPr marL="742950" indent="-285750" algn="l" defTabSz="914400" rtl="0" eaLnBrk="1" latinLnBrk="0" hangingPunct="1">
              <a:spcBef>
                <a:spcPct val="20000"/>
              </a:spcBef>
              <a:buClr>
                <a:srgbClr val="BEA56E"/>
              </a:buClr>
              <a:buFont typeface="Arial" panose="020B0604020202020204" pitchFamily="34" charset="0"/>
              <a:buChar char="–"/>
              <a:defRPr sz="2400" kern="1200">
                <a:solidFill>
                  <a:schemeClr val="tx1"/>
                </a:solidFill>
                <a:latin typeface="+mn-lt"/>
                <a:ea typeface="+mn-ea"/>
                <a:cs typeface="Arial" panose="020B0604020202020204" pitchFamily="34" charset="0"/>
              </a:defRPr>
            </a:lvl2pPr>
            <a:lvl3pPr marL="1143000" indent="-228600" algn="l" defTabSz="914400" rtl="0" eaLnBrk="1" latinLnBrk="0" hangingPunct="1">
              <a:spcBef>
                <a:spcPct val="20000"/>
              </a:spcBef>
              <a:buClr>
                <a:schemeClr val="bg1">
                  <a:lumMod val="65000"/>
                </a:schemeClr>
              </a:buClr>
              <a:buFont typeface="Arial" panose="020B0604020202020204" pitchFamily="34" charset="0"/>
              <a:buChar char="•"/>
              <a:defRPr sz="2200" kern="1200">
                <a:solidFill>
                  <a:schemeClr val="tx1"/>
                </a:solidFill>
                <a:latin typeface="+mn-lt"/>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285750" marR="0" lvl="1" indent="-285750" algn="l" defTabSz="914400" rtl="0" eaLnBrk="1" fontAlgn="auto" latinLnBrk="0" hangingPunct="1">
              <a:lnSpc>
                <a:spcPct val="100000"/>
              </a:lnSpc>
              <a:spcBef>
                <a:spcPts val="600"/>
              </a:spcBef>
              <a:spcAft>
                <a:spcPts val="600"/>
              </a:spcAft>
              <a:buClr>
                <a:srgbClr val="009999"/>
              </a:buClr>
              <a:buSzPct val="125000"/>
              <a:buFont typeface="Arial" panose="020B0604020202020204" pitchFamily="34" charset="0"/>
              <a:buChar char="•"/>
              <a:tabLst/>
              <a:defRPr/>
            </a:pPr>
            <a:r>
              <a:rPr kumimoji="0" lang="en-US" sz="1800" b="0" i="0" u="none" strike="noStrike" kern="1200" cap="none" spc="0" normalizeH="0" baseline="0" noProof="0" dirty="0">
                <a:ln>
                  <a:noFill/>
                </a:ln>
                <a:solidFill>
                  <a:srgbClr val="727272"/>
                </a:solidFill>
                <a:effectLst/>
                <a:uLnTx/>
                <a:uFillTx/>
                <a:latin typeface="Georgia"/>
                <a:ea typeface="+mn-ea"/>
                <a:cs typeface="Arial" panose="020B0604020202020204" pitchFamily="34" charset="0"/>
              </a:rPr>
              <a:t>All </a:t>
            </a:r>
            <a:r>
              <a:rPr kumimoji="0" lang="en-US" sz="1800" b="1" i="0" u="none" strike="noStrike" kern="1200" cap="none" spc="0" normalizeH="0" baseline="0" noProof="0" dirty="0">
                <a:ln>
                  <a:noFill/>
                </a:ln>
                <a:solidFill>
                  <a:srgbClr val="727272"/>
                </a:solidFill>
                <a:effectLst/>
                <a:uLnTx/>
                <a:uFillTx/>
                <a:latin typeface="Georgia"/>
                <a:ea typeface="+mn-ea"/>
                <a:cs typeface="Arial" panose="020B0604020202020204" pitchFamily="34" charset="0"/>
              </a:rPr>
              <a:t>direct support to developing countries </a:t>
            </a:r>
            <a:r>
              <a:rPr kumimoji="0" lang="en-US" sz="1800" b="0" i="0" u="none" strike="noStrike" kern="1200" cap="none" spc="0" normalizeH="0" baseline="0" noProof="0" dirty="0">
                <a:ln>
                  <a:noFill/>
                </a:ln>
                <a:solidFill>
                  <a:srgbClr val="727272"/>
                </a:solidFill>
                <a:effectLst/>
                <a:uLnTx/>
                <a:uFillTx/>
                <a:latin typeface="Georgia"/>
                <a:ea typeface="+mn-ea"/>
                <a:cs typeface="Arial" panose="020B0604020202020204" pitchFamily="34" charset="0"/>
              </a:rPr>
              <a:t>to fight the pandemic and invest in recovery counts as ODA. </a:t>
            </a:r>
          </a:p>
          <a:p>
            <a:pPr marL="285750" marR="0" lvl="1" indent="-285750" algn="l" defTabSz="914400" rtl="0" eaLnBrk="1" fontAlgn="auto" latinLnBrk="0" hangingPunct="1">
              <a:lnSpc>
                <a:spcPct val="100000"/>
              </a:lnSpc>
              <a:spcBef>
                <a:spcPts val="600"/>
              </a:spcBef>
              <a:spcAft>
                <a:spcPts val="600"/>
              </a:spcAft>
              <a:buClr>
                <a:srgbClr val="009999"/>
              </a:buClr>
              <a:buSzPct val="125000"/>
              <a:buFont typeface="Arial" panose="020B0604020202020204" pitchFamily="34" charset="0"/>
              <a:buChar char="•"/>
              <a:tabLst/>
              <a:defRPr/>
            </a:pPr>
            <a:r>
              <a:rPr kumimoji="0" lang="en-US" sz="1800" b="0" i="0" u="none" strike="noStrike" kern="1200" cap="none" spc="0" normalizeH="0" baseline="0" noProof="0" dirty="0">
                <a:ln>
                  <a:noFill/>
                </a:ln>
                <a:solidFill>
                  <a:srgbClr val="727272"/>
                </a:solidFill>
                <a:effectLst/>
                <a:uLnTx/>
                <a:uFillTx/>
                <a:latin typeface="Georgia"/>
                <a:ea typeface="+mn-ea"/>
                <a:cs typeface="Arial" panose="020B0604020202020204" pitchFamily="34" charset="0"/>
              </a:rPr>
              <a:t>The costs of </a:t>
            </a:r>
            <a:r>
              <a:rPr kumimoji="0" lang="en-US" sz="1800" b="1" i="0" u="none" strike="noStrike" kern="1200" cap="none" spc="0" normalizeH="0" baseline="0" noProof="0" dirty="0">
                <a:ln>
                  <a:noFill/>
                </a:ln>
                <a:solidFill>
                  <a:srgbClr val="727272"/>
                </a:solidFill>
                <a:effectLst/>
                <a:uLnTx/>
                <a:uFillTx/>
                <a:latin typeface="Georgia"/>
                <a:ea typeface="+mn-ea"/>
                <a:cs typeface="Arial" panose="020B0604020202020204" pitchFamily="34" charset="0"/>
              </a:rPr>
              <a:t>providing vaccines/tests/treatments to developing countries </a:t>
            </a:r>
            <a:r>
              <a:rPr kumimoji="0" lang="en-US" sz="1800" b="0" i="0" u="none" strike="noStrike" kern="1200" cap="none" spc="0" normalizeH="0" baseline="0" noProof="0" dirty="0">
                <a:ln>
                  <a:noFill/>
                </a:ln>
                <a:solidFill>
                  <a:srgbClr val="727272"/>
                </a:solidFill>
                <a:effectLst/>
                <a:uLnTx/>
                <a:uFillTx/>
                <a:latin typeface="Georgia"/>
                <a:ea typeface="+mn-ea"/>
                <a:cs typeface="Arial" panose="020B0604020202020204" pitchFamily="34" charset="0"/>
              </a:rPr>
              <a:t>are eligible as ODA. </a:t>
            </a:r>
          </a:p>
          <a:p>
            <a:pPr marL="285750" marR="0" lvl="1" indent="-285750" algn="l" defTabSz="914400" rtl="0" eaLnBrk="1" fontAlgn="auto" latinLnBrk="0" hangingPunct="1">
              <a:lnSpc>
                <a:spcPct val="100000"/>
              </a:lnSpc>
              <a:spcBef>
                <a:spcPts val="600"/>
              </a:spcBef>
              <a:spcAft>
                <a:spcPts val="600"/>
              </a:spcAft>
              <a:buClr>
                <a:srgbClr val="009999"/>
              </a:buClr>
              <a:buSzPct val="125000"/>
              <a:buFont typeface="Arial" panose="020B0604020202020204" pitchFamily="34" charset="0"/>
              <a:buChar char="•"/>
              <a:tabLst/>
              <a:defRPr/>
            </a:pPr>
            <a:r>
              <a:rPr kumimoji="0" lang="en-US" sz="1800" b="1" i="0" u="none" strike="noStrike" kern="1200" cap="none" spc="0" normalizeH="0" baseline="0" noProof="0" dirty="0">
                <a:ln>
                  <a:noFill/>
                </a:ln>
                <a:solidFill>
                  <a:srgbClr val="727272"/>
                </a:solidFill>
                <a:effectLst/>
                <a:uLnTx/>
                <a:uFillTx/>
                <a:latin typeface="Georgia"/>
                <a:ea typeface="+mn-ea"/>
                <a:cs typeface="Arial" panose="020B0604020202020204" pitchFamily="34" charset="0"/>
              </a:rPr>
              <a:t>General Research for developing a vaccine/tests/treatments </a:t>
            </a:r>
            <a:r>
              <a:rPr kumimoji="0" lang="en-US" sz="1800" b="0" i="0" u="none" strike="noStrike" kern="1200" cap="none" spc="0" normalizeH="0" baseline="0" noProof="0" dirty="0">
                <a:ln>
                  <a:noFill/>
                </a:ln>
                <a:solidFill>
                  <a:srgbClr val="727272"/>
                </a:solidFill>
                <a:effectLst/>
                <a:uLnTx/>
                <a:uFillTx/>
                <a:latin typeface="Georgia"/>
                <a:ea typeface="+mn-ea"/>
                <a:cs typeface="Arial" panose="020B0604020202020204" pitchFamily="34" charset="0"/>
              </a:rPr>
              <a:t>for COVID-19 </a:t>
            </a:r>
            <a:r>
              <a:rPr kumimoji="0" lang="en-US" sz="1800" b="1" i="0" u="none" strike="noStrike" kern="1200" cap="none" spc="0" normalizeH="0" baseline="0" noProof="0" dirty="0">
                <a:ln>
                  <a:noFill/>
                </a:ln>
                <a:solidFill>
                  <a:srgbClr val="727272"/>
                </a:solidFill>
                <a:effectLst/>
                <a:uLnTx/>
                <a:uFillTx/>
                <a:latin typeface="Georgia"/>
                <a:ea typeface="+mn-ea"/>
                <a:cs typeface="Arial" panose="020B0604020202020204" pitchFamily="34" charset="0"/>
              </a:rPr>
              <a:t>does not count as ODA</a:t>
            </a:r>
            <a:r>
              <a:rPr kumimoji="0" lang="en-US" sz="1800" b="0" i="0" u="none" strike="noStrike" kern="1200" cap="none" spc="0" normalizeH="0" baseline="0" noProof="0" dirty="0">
                <a:ln>
                  <a:noFill/>
                </a:ln>
                <a:solidFill>
                  <a:srgbClr val="727272"/>
                </a:solidFill>
                <a:effectLst/>
                <a:uLnTx/>
                <a:uFillTx/>
                <a:latin typeface="Georgia"/>
                <a:ea typeface="+mn-ea"/>
                <a:cs typeface="Arial" panose="020B0604020202020204" pitchFamily="34" charset="0"/>
              </a:rPr>
              <a:t>. </a:t>
            </a:r>
            <a:r>
              <a:rPr kumimoji="0" lang="es-ES" sz="1800" b="0" i="0" u="none" strike="noStrike" kern="1200" cap="none" spc="0" normalizeH="0" baseline="0" noProof="0" dirty="0">
                <a:ln>
                  <a:noFill/>
                </a:ln>
                <a:solidFill>
                  <a:srgbClr val="727272"/>
                </a:solidFill>
                <a:effectLst/>
                <a:uLnTx/>
                <a:uFillTx/>
                <a:latin typeface="Georgia"/>
                <a:ea typeface="+mn-ea"/>
                <a:cs typeface="Arial" panose="020B0604020202020204" pitchFamily="34" charset="0"/>
              </a:rPr>
              <a:t>General rules </a:t>
            </a:r>
            <a:r>
              <a:rPr kumimoji="0" lang="es-ES" sz="1800" b="0" i="0" u="none" strike="noStrike" kern="1200" cap="none" spc="0" normalizeH="0" baseline="0" noProof="0" dirty="0" err="1">
                <a:ln>
                  <a:noFill/>
                </a:ln>
                <a:solidFill>
                  <a:srgbClr val="727272"/>
                </a:solidFill>
                <a:effectLst/>
                <a:uLnTx/>
                <a:uFillTx/>
                <a:latin typeface="Georgia"/>
                <a:ea typeface="+mn-ea"/>
                <a:cs typeface="Arial" panose="020B0604020202020204" pitchFamily="34" charset="0"/>
              </a:rPr>
              <a:t>on</a:t>
            </a:r>
            <a:r>
              <a:rPr kumimoji="0" lang="es-ES" sz="1800" b="0" i="0" u="none" strike="noStrike" kern="1200" cap="none" spc="0" normalizeH="0" baseline="0" noProof="0" dirty="0">
                <a:ln>
                  <a:noFill/>
                </a:ln>
                <a:solidFill>
                  <a:srgbClr val="727272"/>
                </a:solidFill>
                <a:effectLst/>
                <a:uLnTx/>
                <a:uFillTx/>
                <a:latin typeface="Georgia"/>
                <a:ea typeface="+mn-ea"/>
                <a:cs typeface="Arial" panose="020B0604020202020204" pitchFamily="34" charset="0"/>
              </a:rPr>
              <a:t> </a:t>
            </a:r>
            <a:r>
              <a:rPr kumimoji="0" lang="es-ES" sz="1800" b="0" i="0" u="none" strike="noStrike" kern="1200" cap="none" spc="0" normalizeH="0" baseline="0" noProof="0" dirty="0" err="1">
                <a:ln>
                  <a:noFill/>
                </a:ln>
                <a:solidFill>
                  <a:srgbClr val="727272"/>
                </a:solidFill>
                <a:effectLst/>
                <a:uLnTx/>
                <a:uFillTx/>
                <a:latin typeface="Georgia"/>
                <a:ea typeface="+mn-ea"/>
                <a:cs typeface="Arial" panose="020B0604020202020204" pitchFamily="34" charset="0"/>
              </a:rPr>
              <a:t>research</a:t>
            </a:r>
            <a:r>
              <a:rPr kumimoji="0" lang="es-ES" sz="1800" b="0" i="0" u="none" strike="noStrike" kern="1200" cap="none" spc="0" normalizeH="0" baseline="0" noProof="0" dirty="0">
                <a:ln>
                  <a:noFill/>
                </a:ln>
                <a:solidFill>
                  <a:srgbClr val="727272"/>
                </a:solidFill>
                <a:effectLst/>
                <a:uLnTx/>
                <a:uFillTx/>
                <a:latin typeface="Georgia"/>
                <a:ea typeface="+mn-ea"/>
                <a:cs typeface="Arial" panose="020B0604020202020204" pitchFamily="34" charset="0"/>
              </a:rPr>
              <a:t>: r</a:t>
            </a:r>
            <a:r>
              <a:rPr kumimoji="0" lang="en-US" sz="1800" b="0" i="0" u="none" strike="noStrike" kern="1200" cap="none" spc="0" normalizeH="0" baseline="0" noProof="0" dirty="0" err="1">
                <a:ln>
                  <a:noFill/>
                </a:ln>
                <a:solidFill>
                  <a:srgbClr val="727272"/>
                </a:solidFill>
                <a:effectLst/>
                <a:uLnTx/>
                <a:uFillTx/>
                <a:latin typeface="Georgia"/>
                <a:ea typeface="+mn-ea"/>
                <a:cs typeface="Arial" panose="020B0604020202020204" pitchFamily="34" charset="0"/>
              </a:rPr>
              <a:t>esearch</a:t>
            </a:r>
            <a:r>
              <a:rPr kumimoji="0" lang="en-US" sz="1800" b="0" i="0" u="none" strike="noStrike" kern="1200" cap="none" spc="0" normalizeH="0" baseline="0" noProof="0" dirty="0">
                <a:ln>
                  <a:noFill/>
                </a:ln>
                <a:solidFill>
                  <a:srgbClr val="727272"/>
                </a:solidFill>
                <a:effectLst/>
                <a:uLnTx/>
                <a:uFillTx/>
                <a:latin typeface="Georgia"/>
                <a:ea typeface="+mn-ea"/>
                <a:cs typeface="Arial" panose="020B0604020202020204" pitchFamily="34" charset="0"/>
              </a:rPr>
              <a:t> into the </a:t>
            </a:r>
            <a:r>
              <a:rPr kumimoji="0" lang="en-US" sz="1800" b="0" i="0" u="sng" strike="noStrike" kern="1200" cap="none" spc="0" normalizeH="0" baseline="0" noProof="0" dirty="0">
                <a:ln>
                  <a:noFill/>
                </a:ln>
                <a:solidFill>
                  <a:srgbClr val="727272"/>
                </a:solidFill>
                <a:effectLst/>
                <a:uLnTx/>
                <a:uFillTx/>
                <a:latin typeface="Georgia"/>
                <a:ea typeface="+mn-ea"/>
                <a:cs typeface="Arial" panose="020B0604020202020204" pitchFamily="34" charset="0"/>
              </a:rPr>
              <a:t>problems of developing countries</a:t>
            </a:r>
            <a:r>
              <a:rPr kumimoji="0" lang="en-US" sz="1800" b="0" i="0" u="none" strike="noStrike" kern="1200" cap="none" spc="0" normalizeH="0" baseline="0" noProof="0" dirty="0">
                <a:ln>
                  <a:noFill/>
                </a:ln>
                <a:solidFill>
                  <a:srgbClr val="727272"/>
                </a:solidFill>
                <a:effectLst/>
                <a:uLnTx/>
                <a:uFillTx/>
                <a:latin typeface="Georgia"/>
                <a:ea typeface="+mn-ea"/>
                <a:cs typeface="Arial" panose="020B0604020202020204" pitchFamily="34" charset="0"/>
              </a:rPr>
              <a:t> (that disproportionally affect people in developing countries) is ODA-eligible. </a:t>
            </a:r>
            <a:r>
              <a:rPr kumimoji="0" lang="en-US" sz="1800" b="0" i="1" u="none" strike="noStrike" kern="1200" cap="none" spc="0" normalizeH="0" baseline="0" noProof="0" dirty="0">
                <a:ln>
                  <a:noFill/>
                </a:ln>
                <a:solidFill>
                  <a:srgbClr val="727272"/>
                </a:solidFill>
                <a:effectLst/>
                <a:uLnTx/>
                <a:uFillTx/>
                <a:latin typeface="Georgia"/>
                <a:ea typeface="+mn-ea"/>
                <a:cs typeface="Arial" panose="020B0604020202020204" pitchFamily="34" charset="0"/>
              </a:rPr>
              <a:t>Eligibility of medical research activities is currently under discussion by the DAC</a:t>
            </a:r>
            <a:endParaRPr kumimoji="0" lang="es-ES" sz="1800" b="1" i="1" u="none" strike="noStrike" kern="1200" cap="none" spc="0" normalizeH="0" baseline="0" noProof="0" dirty="0">
              <a:ln>
                <a:noFill/>
              </a:ln>
              <a:solidFill>
                <a:srgbClr val="727272"/>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auto" latinLnBrk="0" hangingPunct="1">
              <a:lnSpc>
                <a:spcPct val="100000"/>
              </a:lnSpc>
              <a:spcBef>
                <a:spcPct val="20000"/>
              </a:spcBef>
              <a:spcAft>
                <a:spcPts val="0"/>
              </a:spcAft>
              <a:buClr>
                <a:srgbClr val="009999"/>
              </a:buClr>
              <a:buSzPct val="125000"/>
              <a:buFont typeface="Arial" panose="020B0604020202020204" pitchFamily="34" charset="0"/>
              <a:buChar char="•"/>
              <a:tabLst/>
              <a:defRPr/>
            </a:pPr>
            <a:r>
              <a:rPr kumimoji="0" lang="en-US" sz="1800" b="1" i="0" u="none" strike="noStrike" kern="1200" cap="none" spc="0" normalizeH="0" baseline="0" noProof="0" dirty="0">
                <a:ln>
                  <a:noFill/>
                </a:ln>
                <a:solidFill>
                  <a:srgbClr val="727272"/>
                </a:solidFill>
                <a:effectLst/>
                <a:uLnTx/>
                <a:uFillTx/>
                <a:latin typeface="Georgia"/>
                <a:ea typeface="+mn-ea"/>
                <a:cs typeface="Arial" panose="020B0604020202020204" pitchFamily="34" charset="0"/>
              </a:rPr>
              <a:t>Co-operation on COVID-19 with health research institutions in developing countries.</a:t>
            </a:r>
            <a:r>
              <a:rPr kumimoji="0" lang="en-US" sz="1800" b="0" i="0" u="none" strike="noStrike" kern="1200" cap="none" spc="0" normalizeH="0" baseline="0" noProof="0" dirty="0">
                <a:ln>
                  <a:noFill/>
                </a:ln>
                <a:solidFill>
                  <a:srgbClr val="727272"/>
                </a:solidFill>
                <a:effectLst/>
                <a:uLnTx/>
                <a:uFillTx/>
                <a:latin typeface="Georgia"/>
                <a:ea typeface="+mn-ea"/>
                <a:cs typeface="Arial" panose="020B0604020202020204" pitchFamily="34" charset="0"/>
              </a:rPr>
              <a:t> </a:t>
            </a:r>
          </a:p>
          <a:p>
            <a:pPr marL="742950" marR="0" lvl="1" indent="-285750" algn="l" defTabSz="914400" rtl="0" eaLnBrk="1" fontAlgn="auto" latinLnBrk="0" hangingPunct="1">
              <a:lnSpc>
                <a:spcPct val="100000"/>
              </a:lnSpc>
              <a:spcBef>
                <a:spcPct val="20000"/>
              </a:spcBef>
              <a:spcAft>
                <a:spcPts val="0"/>
              </a:spcAft>
              <a:buClr>
                <a:srgbClr val="009999"/>
              </a:buClr>
              <a:buSzPct val="125000"/>
              <a:buFont typeface="Wingdings" panose="05000000000000000000" pitchFamily="2" charset="2"/>
              <a:buChar char="Ø"/>
              <a:tabLst/>
              <a:defRPr/>
            </a:pPr>
            <a:r>
              <a:rPr kumimoji="0" lang="en-US" sz="1800" b="0" i="0" u="none" strike="noStrike" kern="1200" cap="none" spc="0" normalizeH="0" baseline="0" noProof="0" dirty="0">
                <a:ln>
                  <a:noFill/>
                </a:ln>
                <a:solidFill>
                  <a:srgbClr val="727272"/>
                </a:solidFill>
                <a:effectLst/>
                <a:uLnTx/>
                <a:uFillTx/>
                <a:latin typeface="Georgia"/>
                <a:ea typeface="+mn-ea"/>
                <a:cs typeface="Arial" panose="020B0604020202020204" pitchFamily="34" charset="0"/>
              </a:rPr>
              <a:t>It counts as ODA as long as it </a:t>
            </a:r>
            <a:r>
              <a:rPr kumimoji="0" lang="en-US" sz="1800" b="0" i="0" u="sng" strike="noStrike" kern="1200" cap="none" spc="0" normalizeH="0" baseline="0" noProof="0" dirty="0">
                <a:ln>
                  <a:noFill/>
                </a:ln>
                <a:solidFill>
                  <a:srgbClr val="727272"/>
                </a:solidFill>
                <a:effectLst/>
                <a:uLnTx/>
                <a:uFillTx/>
                <a:latin typeface="Georgia"/>
                <a:ea typeface="+mn-ea"/>
                <a:cs typeface="Arial" panose="020B0604020202020204" pitchFamily="34" charset="0"/>
              </a:rPr>
              <a:t>strengthens the capacity of developing countries </a:t>
            </a:r>
            <a:r>
              <a:rPr kumimoji="0" lang="en-US" sz="1800" b="0" i="0" u="none" strike="noStrike" kern="1200" cap="none" spc="0" normalizeH="0" baseline="0" noProof="0" dirty="0">
                <a:ln>
                  <a:noFill/>
                </a:ln>
                <a:solidFill>
                  <a:srgbClr val="727272"/>
                </a:solidFill>
                <a:effectLst/>
                <a:uLnTx/>
                <a:uFillTx/>
                <a:latin typeface="Georgia"/>
                <a:ea typeface="+mn-ea"/>
                <a:cs typeface="Arial" panose="020B0604020202020204" pitchFamily="34" charset="0"/>
              </a:rPr>
              <a:t>to conduct their own research. </a:t>
            </a:r>
          </a:p>
          <a:p>
            <a:pPr marL="742950" marR="0" lvl="1" indent="-285750" algn="l" defTabSz="914400" rtl="0" eaLnBrk="1" fontAlgn="auto" latinLnBrk="0" hangingPunct="1">
              <a:lnSpc>
                <a:spcPct val="100000"/>
              </a:lnSpc>
              <a:spcBef>
                <a:spcPct val="20000"/>
              </a:spcBef>
              <a:spcAft>
                <a:spcPts val="0"/>
              </a:spcAft>
              <a:buClr>
                <a:srgbClr val="009999"/>
              </a:buClr>
              <a:buSzPct val="125000"/>
              <a:buFont typeface="Wingdings" panose="05000000000000000000" pitchFamily="2" charset="2"/>
              <a:buChar char="Ø"/>
              <a:tabLst/>
              <a:defRPr/>
            </a:pPr>
            <a:r>
              <a:rPr kumimoji="0" lang="en-US" sz="1800" b="0" i="0" u="none" strike="noStrike" kern="1200" cap="none" spc="0" normalizeH="0" baseline="0" noProof="0" dirty="0">
                <a:ln>
                  <a:noFill/>
                </a:ln>
                <a:solidFill>
                  <a:srgbClr val="727272"/>
                </a:solidFill>
                <a:effectLst/>
                <a:uLnTx/>
                <a:uFillTx/>
                <a:latin typeface="Georgia"/>
                <a:ea typeface="+mn-ea"/>
                <a:cs typeface="Arial" panose="020B0604020202020204" pitchFamily="34" charset="0"/>
              </a:rPr>
              <a:t>Support for epidemiological surveillance and research in a developing country to keep this country’s health authorities informed of status of the pandemic and to control the spread of the disease in the country would also count as ODA.</a:t>
            </a:r>
          </a:p>
          <a:p>
            <a:pPr marL="742950" marR="0" lvl="1" indent="-285750" algn="l" defTabSz="914400" rtl="0" eaLnBrk="1" fontAlgn="auto" latinLnBrk="0" hangingPunct="1">
              <a:lnSpc>
                <a:spcPct val="100000"/>
              </a:lnSpc>
              <a:spcBef>
                <a:spcPct val="20000"/>
              </a:spcBef>
              <a:spcAft>
                <a:spcPts val="0"/>
              </a:spcAft>
              <a:buClr>
                <a:srgbClr val="009999"/>
              </a:buClr>
              <a:buSzPct val="125000"/>
              <a:buFont typeface="Wingdings" panose="05000000000000000000" pitchFamily="2" charset="2"/>
              <a:buChar char="Ø"/>
              <a:tabLst/>
              <a:defRPr/>
            </a:pPr>
            <a:r>
              <a:rPr kumimoji="0" lang="en-US" sz="1800" b="0" i="0" u="none" strike="noStrike" kern="1200" cap="none" spc="0" normalizeH="0" baseline="0" noProof="0" dirty="0">
                <a:ln>
                  <a:noFill/>
                </a:ln>
                <a:solidFill>
                  <a:srgbClr val="727272"/>
                </a:solidFill>
                <a:effectLst/>
                <a:uLnTx/>
                <a:uFillTx/>
                <a:latin typeface="Georgia"/>
                <a:ea typeface="+mn-ea"/>
                <a:cs typeface="Arial" panose="020B0604020202020204" pitchFamily="34" charset="0"/>
              </a:rPr>
              <a:t>Research focused on developing countries, e.g. studying the specificities of COVID-19 spread in Africa counts as ODA.</a:t>
            </a:r>
          </a:p>
          <a:p>
            <a:pPr marL="742950" marR="0" lvl="1" indent="-285750" algn="l" defTabSz="914400" rtl="0" eaLnBrk="1" fontAlgn="auto" latinLnBrk="0" hangingPunct="1">
              <a:lnSpc>
                <a:spcPct val="100000"/>
              </a:lnSpc>
              <a:spcBef>
                <a:spcPct val="20000"/>
              </a:spcBef>
              <a:spcAft>
                <a:spcPts val="0"/>
              </a:spcAft>
              <a:buClr>
                <a:srgbClr val="BEA56E"/>
              </a:buClr>
              <a:buSzPct val="125000"/>
              <a:buFont typeface="Arial" panose="020B0604020202020204" pitchFamily="34" charset="0"/>
              <a:buChar char="–"/>
              <a:tabLst/>
              <a:defRPr/>
            </a:pPr>
            <a:endParaRPr kumimoji="0" lang="en-GB" sz="1400" b="0" i="0" u="none" strike="noStrike" kern="1200" cap="none" spc="0" normalizeH="0" baseline="0" noProof="0" dirty="0">
              <a:ln>
                <a:noFill/>
              </a:ln>
              <a:solidFill>
                <a:srgbClr val="727272"/>
              </a:solidFill>
              <a:effectLst/>
              <a:uLnTx/>
              <a:uFillTx/>
              <a:latin typeface="Georgia"/>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800" b="0" i="0" u="none" strike="noStrike" kern="1200" cap="none" spc="0" normalizeH="0" baseline="0" noProof="0" dirty="0">
              <a:ln>
                <a:noFill/>
              </a:ln>
              <a:solidFill>
                <a:srgbClr val="727272"/>
              </a:solidFill>
              <a:effectLst/>
              <a:uLnTx/>
              <a:uFillTx/>
              <a:latin typeface="Georgia"/>
              <a:ea typeface="+mn-ea"/>
              <a:cs typeface="Arial" panose="020B0604020202020204" pitchFamily="34" charset="0"/>
            </a:endParaRPr>
          </a:p>
          <a:p>
            <a:pPr marL="0" marR="0" lvl="1" indent="0" algn="just" defTabSz="914400" rtl="0" eaLnBrk="1" fontAlgn="auto" latinLnBrk="0" hangingPunct="1">
              <a:lnSpc>
                <a:spcPct val="100000"/>
              </a:lnSpc>
              <a:spcBef>
                <a:spcPts val="600"/>
              </a:spcBef>
              <a:spcAft>
                <a:spcPts val="600"/>
              </a:spcAft>
              <a:buClr>
                <a:srgbClr val="009999"/>
              </a:buClr>
              <a:buSzPct val="100000"/>
              <a:buFont typeface="Arial" panose="020B0604020202020204" pitchFamily="34" charset="0"/>
              <a:buNone/>
              <a:tabLst/>
              <a:defRPr/>
            </a:pPr>
            <a:endParaRPr kumimoji="0" lang="en-US" sz="1500" b="1" i="0" u="sng" strike="noStrike" kern="1200" cap="none" spc="0" normalizeH="0" baseline="0" noProof="0" dirty="0">
              <a:ln>
                <a:noFill/>
              </a:ln>
              <a:solidFill>
                <a:srgbClr val="009999"/>
              </a:solidFill>
              <a:effectLst/>
              <a:uLnTx/>
              <a:uFillTx/>
              <a:latin typeface="Georgia"/>
              <a:ea typeface="+mn-ea"/>
              <a:cs typeface="Arial" panose="020B0604020202020204" pitchFamily="34" charset="0"/>
            </a:endParaRPr>
          </a:p>
          <a:p>
            <a:pPr marL="0" marR="0" lvl="0" indent="0" algn="l" defTabSz="914400" rtl="0" eaLnBrk="1" fontAlgn="auto" latinLnBrk="0" hangingPunct="1">
              <a:lnSpc>
                <a:spcPct val="100000"/>
              </a:lnSpc>
              <a:spcBef>
                <a:spcPct val="20000"/>
              </a:spcBef>
              <a:spcAft>
                <a:spcPts val="0"/>
              </a:spcAft>
              <a:buClr>
                <a:srgbClr val="009999"/>
              </a:buClr>
              <a:buSzTx/>
              <a:buFont typeface="Arial" panose="020B0604020202020204" pitchFamily="34" charset="0"/>
              <a:buNone/>
              <a:tabLst/>
              <a:defRPr/>
            </a:pPr>
            <a:endParaRPr kumimoji="0" lang="en-US" sz="1800" b="1" i="0" u="none" strike="noStrike" kern="1200" cap="none" spc="0" normalizeH="0" baseline="0" noProof="0" dirty="0">
              <a:ln>
                <a:noFill/>
              </a:ln>
              <a:solidFill>
                <a:srgbClr val="727272"/>
              </a:solidFill>
              <a:effectLst/>
              <a:uLnTx/>
              <a:uFillTx/>
              <a:latin typeface="Georgia"/>
              <a:ea typeface="+mn-ea"/>
              <a:cs typeface="Arial" panose="020B0604020202020204" pitchFamily="34" charset="0"/>
            </a:endParaRPr>
          </a:p>
          <a:p>
            <a:pPr marL="400050" marR="0" lvl="2" indent="0" algn="l" defTabSz="914400" rtl="0" eaLnBrk="1" fontAlgn="auto" latinLnBrk="0" hangingPunct="1">
              <a:lnSpc>
                <a:spcPct val="100000"/>
              </a:lnSpc>
              <a:spcBef>
                <a:spcPct val="20000"/>
              </a:spcBef>
              <a:spcAft>
                <a:spcPts val="600"/>
              </a:spcAft>
              <a:buClr>
                <a:prstClr val="white">
                  <a:lumMod val="65000"/>
                </a:prstClr>
              </a:buClr>
              <a:buSzTx/>
              <a:buFont typeface="Arial" panose="020B0604020202020204" pitchFamily="34" charset="0"/>
              <a:buNone/>
              <a:tabLst/>
              <a:defRPr/>
            </a:pPr>
            <a:endParaRPr kumimoji="0" lang="en-US" sz="1600" b="0" i="0" u="none" strike="noStrike" kern="1200" cap="none" spc="0" normalizeH="0" baseline="0" noProof="0" dirty="0">
              <a:ln>
                <a:noFill/>
              </a:ln>
              <a:solidFill>
                <a:srgbClr val="727272"/>
              </a:solidFill>
              <a:effectLst/>
              <a:uLnTx/>
              <a:uFillTx/>
              <a:latin typeface="Georgia"/>
              <a:ea typeface="+mn-ea"/>
              <a:cs typeface="Arial" panose="020B0604020202020204" pitchFamily="34" charset="0"/>
            </a:endParaRPr>
          </a:p>
        </p:txBody>
      </p:sp>
    </p:spTree>
    <p:extLst>
      <p:ext uri="{BB962C8B-B14F-4D97-AF65-F5344CB8AC3E}">
        <p14:creationId xmlns:p14="http://schemas.microsoft.com/office/powerpoint/2010/main" val="41172979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TOSSD</a:t>
            </a:r>
          </a:p>
        </p:txBody>
      </p:sp>
      <p:sp>
        <p:nvSpPr>
          <p:cNvPr id="6" name="Content Placeholder 5"/>
          <p:cNvSpPr>
            <a:spLocks noGrp="1"/>
          </p:cNvSpPr>
          <p:nvPr>
            <p:ph idx="1"/>
          </p:nvPr>
        </p:nvSpPr>
        <p:spPr>
          <a:xfrm>
            <a:off x="1682446" y="1600200"/>
            <a:ext cx="8528354" cy="4277072"/>
          </a:xfrm>
        </p:spPr>
        <p:txBody>
          <a:bodyPr>
            <a:normAutofit/>
          </a:bodyPr>
          <a:lstStyle/>
          <a:p>
            <a:pPr marL="0" lvl="1" indent="0">
              <a:lnSpc>
                <a:spcPct val="80000"/>
              </a:lnSpc>
              <a:spcAft>
                <a:spcPts val="600"/>
              </a:spcAft>
              <a:buNone/>
            </a:pPr>
            <a:r>
              <a:rPr lang="en-US" sz="2400" b="1" dirty="0">
                <a:solidFill>
                  <a:srgbClr val="595959"/>
                </a:solidFill>
                <a:latin typeface="Arial" panose="020B0604020202020204" pitchFamily="34" charset="0"/>
                <a:cs typeface="Arial" panose="020B0604020202020204" pitchFamily="34" charset="0"/>
              </a:rPr>
              <a:t>Working Definition</a:t>
            </a:r>
            <a:endParaRPr lang="en-GB" dirty="0"/>
          </a:p>
          <a:p>
            <a:r>
              <a:rPr lang="en-US" sz="3600" dirty="0">
                <a:solidFill>
                  <a:srgbClr val="002060"/>
                </a:solidFill>
                <a:latin typeface="Arial" panose="020B0604020202020204" pitchFamily="34" charset="0"/>
                <a:cs typeface="Arial" panose="020B0604020202020204" pitchFamily="34" charset="0"/>
              </a:rPr>
              <a:t> </a:t>
            </a:r>
            <a:r>
              <a:rPr lang="en-US" i="1" dirty="0">
                <a:solidFill>
                  <a:srgbClr val="002060"/>
                </a:solidFill>
                <a:latin typeface="Arial" panose="020B0604020202020204" pitchFamily="34" charset="0"/>
                <a:cs typeface="Arial" panose="020B0604020202020204" pitchFamily="34" charset="0"/>
              </a:rPr>
              <a:t>“The TOSSD statistical measure includes all officially-supported resource flows to promote sustainable development in developing countries, to support development enablers and to address global challenges at regional or global levels.” </a:t>
            </a:r>
            <a:endParaRPr lang="en-US" sz="9600"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177017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600180" y="189392"/>
            <a:ext cx="7610621" cy="928048"/>
          </a:xfrm>
          <a:prstGeom prst="rec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Georgia"/>
                <a:ea typeface="+mn-ea"/>
                <a:cs typeface="+mn-cs"/>
              </a:rPr>
              <a:t>TOSSD TWO-PILLAR FRAMEWORK</a:t>
            </a:r>
          </a:p>
        </p:txBody>
      </p:sp>
      <p:pic>
        <p:nvPicPr>
          <p:cNvPr id="7"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671" r="2272"/>
          <a:stretch/>
        </p:blipFill>
        <p:spPr bwMode="auto">
          <a:xfrm>
            <a:off x="3191615" y="1284658"/>
            <a:ext cx="5808770" cy="24480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7"/>
          <p:cNvSpPr/>
          <p:nvPr/>
        </p:nvSpPr>
        <p:spPr>
          <a:xfrm>
            <a:off x="1790546" y="1446856"/>
            <a:ext cx="1291848" cy="1077218"/>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1" u="none" strike="noStrike" kern="1200" cap="none" spc="0" normalizeH="0" baseline="0" noProof="0" dirty="0">
                <a:ln>
                  <a:noFill/>
                </a:ln>
                <a:solidFill>
                  <a:srgbClr val="727272"/>
                </a:solidFill>
                <a:effectLst/>
                <a:uLnTx/>
                <a:uFillTx/>
                <a:latin typeface="Georgia"/>
                <a:ea typeface="+mn-ea"/>
                <a:cs typeface="+mn-cs"/>
              </a:rPr>
              <a:t>Resources to developing countries</a:t>
            </a:r>
          </a:p>
        </p:txBody>
      </p:sp>
      <p:sp>
        <p:nvSpPr>
          <p:cNvPr id="9" name="Rectangle 8"/>
          <p:cNvSpPr/>
          <p:nvPr/>
        </p:nvSpPr>
        <p:spPr>
          <a:xfrm>
            <a:off x="8904313" y="1569967"/>
            <a:ext cx="1531969" cy="58477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1" u="none" strike="noStrike" kern="1200" cap="none" spc="0" normalizeH="0" baseline="0" noProof="0" dirty="0">
                <a:ln>
                  <a:noFill/>
                </a:ln>
                <a:solidFill>
                  <a:srgbClr val="727272"/>
                </a:solidFill>
                <a:effectLst/>
                <a:uLnTx/>
                <a:uFillTx/>
                <a:latin typeface="Georgia"/>
                <a:ea typeface="+mn-ea"/>
                <a:cs typeface="+mn-cs"/>
              </a:rPr>
              <a:t>Global level expenditures</a:t>
            </a:r>
          </a:p>
        </p:txBody>
      </p:sp>
      <p:pic>
        <p:nvPicPr>
          <p:cNvPr id="1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7276" y="3573016"/>
            <a:ext cx="4070433" cy="312528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299873" y="3973421"/>
            <a:ext cx="3076592" cy="27206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3171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4" name="Rectangle 3"/>
          <p:cNvSpPr/>
          <p:nvPr/>
        </p:nvSpPr>
        <p:spPr>
          <a:xfrm>
            <a:off x="1330036" y="237600"/>
            <a:ext cx="8880765" cy="1102150"/>
          </a:xfrm>
          <a:prstGeom prst="rec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400" b="0" i="0" u="none" strike="noStrike" kern="1200" cap="none" spc="0" normalizeH="0" baseline="0" noProof="0" dirty="0">
                <a:ln>
                  <a:noFill/>
                </a:ln>
                <a:solidFill>
                  <a:prstClr val="white"/>
                </a:solidFill>
                <a:effectLst/>
                <a:uLnTx/>
                <a:uFillTx/>
                <a:latin typeface="Georgia"/>
                <a:ea typeface="+mn-ea"/>
                <a:cs typeface="+mn-cs"/>
              </a:rPr>
              <a:t>Main </a:t>
            </a:r>
            <a:r>
              <a:rPr kumimoji="0" lang="fr-FR" sz="2400" b="0" i="0" u="none" strike="noStrike" kern="1200" cap="none" spc="0" normalizeH="0" baseline="0" noProof="0" dirty="0" err="1">
                <a:ln>
                  <a:noFill/>
                </a:ln>
                <a:solidFill>
                  <a:prstClr val="white"/>
                </a:solidFill>
                <a:effectLst/>
                <a:uLnTx/>
                <a:uFillTx/>
                <a:latin typeface="Georgia"/>
                <a:ea typeface="+mn-ea"/>
                <a:cs typeface="+mn-cs"/>
              </a:rPr>
              <a:t>Differences</a:t>
            </a:r>
            <a:r>
              <a:rPr kumimoji="0" lang="fr-FR" sz="2400" b="0" i="0" u="none" strike="noStrike" kern="1200" cap="none" spc="0" normalizeH="0" baseline="0" noProof="0" dirty="0">
                <a:ln>
                  <a:noFill/>
                </a:ln>
                <a:solidFill>
                  <a:prstClr val="white"/>
                </a:solidFill>
                <a:effectLst/>
                <a:uLnTx/>
                <a:uFillTx/>
                <a:latin typeface="Georgia"/>
                <a:ea typeface="+mn-ea"/>
                <a:cs typeface="+mn-cs"/>
              </a:rPr>
              <a:t> </a:t>
            </a:r>
            <a:r>
              <a:rPr kumimoji="0" lang="fr-FR" sz="2400" b="0" i="0" u="none" strike="noStrike" kern="1200" cap="none" spc="0" normalizeH="0" baseline="0" noProof="0" dirty="0" err="1">
                <a:ln>
                  <a:noFill/>
                </a:ln>
                <a:solidFill>
                  <a:prstClr val="white"/>
                </a:solidFill>
                <a:effectLst/>
                <a:uLnTx/>
                <a:uFillTx/>
                <a:latin typeface="Georgia"/>
                <a:ea typeface="+mn-ea"/>
                <a:cs typeface="+mn-cs"/>
              </a:rPr>
              <a:t>between</a:t>
            </a:r>
            <a:r>
              <a:rPr kumimoji="0" lang="fr-FR" sz="2400" b="0" i="0" u="none" strike="noStrike" kern="1200" cap="none" spc="0" normalizeH="0" baseline="0" noProof="0" dirty="0">
                <a:ln>
                  <a:noFill/>
                </a:ln>
                <a:solidFill>
                  <a:prstClr val="white"/>
                </a:solidFill>
                <a:effectLst/>
                <a:uLnTx/>
                <a:uFillTx/>
                <a:latin typeface="Georgia"/>
                <a:ea typeface="+mn-ea"/>
                <a:cs typeface="+mn-cs"/>
              </a:rPr>
              <a:t> ODA and TOSSD</a:t>
            </a:r>
            <a:endParaRPr kumimoji="0" lang="en-US" sz="2400" b="1" i="0" u="none" strike="noStrike" kern="1200" cap="none" spc="0" normalizeH="0" baseline="0" noProof="0" dirty="0">
              <a:ln>
                <a:noFill/>
              </a:ln>
              <a:solidFill>
                <a:prstClr val="white"/>
              </a:solidFill>
              <a:effectLst/>
              <a:uLnTx/>
              <a:uFillTx/>
              <a:latin typeface="Georgia"/>
              <a:ea typeface="+mn-ea"/>
              <a:cs typeface="+mn-cs"/>
            </a:endParaRPr>
          </a:p>
        </p:txBody>
      </p:sp>
      <p:sp>
        <p:nvSpPr>
          <p:cNvPr id="6" name="Content Placeholder 5"/>
          <p:cNvSpPr>
            <a:spLocks noGrp="1"/>
          </p:cNvSpPr>
          <p:nvPr>
            <p:ph idx="1"/>
          </p:nvPr>
        </p:nvSpPr>
        <p:spPr>
          <a:xfrm>
            <a:off x="1981200" y="1600200"/>
            <a:ext cx="8229600" cy="4277072"/>
          </a:xfrm>
        </p:spPr>
        <p:txBody>
          <a:bodyPr>
            <a:normAutofit/>
          </a:bodyPr>
          <a:lstStyle/>
          <a:p>
            <a:pPr marL="0" lvl="1" indent="0">
              <a:buNone/>
            </a:pPr>
            <a:endParaRPr lang="en-US" sz="2400" dirty="0">
              <a:solidFill>
                <a:srgbClr val="595959"/>
              </a:solidFill>
              <a:latin typeface="Arial" panose="020B0604020202020204" pitchFamily="34" charset="0"/>
              <a:cs typeface="Arial" panose="020B0604020202020204" pitchFamily="34" charset="0"/>
            </a:endParaRPr>
          </a:p>
        </p:txBody>
      </p:sp>
      <p:sp>
        <p:nvSpPr>
          <p:cNvPr id="7" name="Content Placeholder 2"/>
          <p:cNvSpPr>
            <a:spLocks noGrp="1"/>
          </p:cNvSpPr>
          <p:nvPr/>
        </p:nvSpPr>
        <p:spPr>
          <a:xfrm>
            <a:off x="6641910" y="1993625"/>
            <a:ext cx="3903260" cy="123077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rgbClr val="0070C0"/>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Clr>
                <a:schemeClr val="bg1">
                  <a:lumMod val="65000"/>
                </a:schemeClr>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Clr>
                <a:srgbClr val="008080"/>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ct val="20000"/>
              </a:spcBef>
              <a:spcAft>
                <a:spcPts val="0"/>
              </a:spcAft>
              <a:buClr>
                <a:srgbClr val="0070C0"/>
              </a:buClr>
              <a:buSzTx/>
              <a:buFont typeface="Arial" panose="020B0604020202020204" pitchFamily="34" charset="0"/>
              <a:buNone/>
              <a:tabLst/>
              <a:defRPr/>
            </a:pPr>
            <a:r>
              <a:rPr kumimoji="0" lang="fr-FR" sz="1600" b="1" i="0" u="none" strike="noStrike" kern="1200" cap="none" spc="0" normalizeH="0" baseline="0" noProof="0" dirty="0" err="1">
                <a:ln>
                  <a:noFill/>
                </a:ln>
                <a:solidFill>
                  <a:srgbClr val="0070C0"/>
                </a:solidFill>
                <a:effectLst/>
                <a:uLnTx/>
                <a:uFillTx/>
                <a:latin typeface="Georgia"/>
                <a:ea typeface="+mn-ea"/>
                <a:cs typeface="+mn-cs"/>
              </a:rPr>
              <a:t>Larger</a:t>
            </a:r>
            <a:r>
              <a:rPr kumimoji="0" lang="fr-FR" sz="1600" b="1" i="0" u="none" strike="noStrike" kern="1200" cap="none" spc="0" normalizeH="0" baseline="0" noProof="0" dirty="0">
                <a:ln>
                  <a:noFill/>
                </a:ln>
                <a:solidFill>
                  <a:srgbClr val="0070C0"/>
                </a:solidFill>
                <a:effectLst/>
                <a:uLnTx/>
                <a:uFillTx/>
                <a:latin typeface="Georgia"/>
                <a:ea typeface="+mn-ea"/>
                <a:cs typeface="+mn-cs"/>
              </a:rPr>
              <a:t> </a:t>
            </a:r>
            <a:r>
              <a:rPr kumimoji="0" lang="fr-FR" sz="1600" b="1" i="0" u="none" strike="noStrike" kern="1200" cap="none" spc="0" normalizeH="0" baseline="0" noProof="0" dirty="0" err="1">
                <a:ln>
                  <a:noFill/>
                </a:ln>
                <a:solidFill>
                  <a:srgbClr val="0070C0"/>
                </a:solidFill>
                <a:effectLst/>
                <a:uLnTx/>
                <a:uFillTx/>
                <a:latin typeface="Georgia"/>
                <a:ea typeface="+mn-ea"/>
                <a:cs typeface="+mn-cs"/>
              </a:rPr>
              <a:t>purpose</a:t>
            </a:r>
            <a:endParaRPr kumimoji="0" lang="fr-FR" sz="1600" b="1" i="0" u="none" strike="noStrike" kern="1200" cap="none" spc="0" normalizeH="0" baseline="0" noProof="0" dirty="0">
              <a:ln>
                <a:noFill/>
              </a:ln>
              <a:solidFill>
                <a:srgbClr val="727272"/>
              </a:solidFill>
              <a:effectLst/>
              <a:uLnTx/>
              <a:uFillTx/>
              <a:latin typeface="Georgia"/>
              <a:ea typeface="+mn-ea"/>
              <a:cs typeface="+mn-cs"/>
            </a:endParaRPr>
          </a:p>
          <a:p>
            <a:pPr marL="0" marR="0" lvl="0" indent="0" algn="r" defTabSz="914400" rtl="0" eaLnBrk="1" fontAlgn="auto" latinLnBrk="0" hangingPunct="1">
              <a:lnSpc>
                <a:spcPct val="100000"/>
              </a:lnSpc>
              <a:spcBef>
                <a:spcPct val="20000"/>
              </a:spcBef>
              <a:spcAft>
                <a:spcPts val="0"/>
              </a:spcAft>
              <a:buClr>
                <a:srgbClr val="0070C0"/>
              </a:buClr>
              <a:buSzTx/>
              <a:buFont typeface="Arial" panose="020B0604020202020204" pitchFamily="34" charset="0"/>
              <a:buNone/>
              <a:tabLst/>
              <a:defRPr/>
            </a:pPr>
            <a:r>
              <a:rPr kumimoji="0" lang="fr-FR" sz="1600" b="1" i="0" u="none" strike="noStrike" kern="1200" cap="none" spc="0" normalizeH="0" baseline="0" noProof="0" dirty="0">
                <a:ln>
                  <a:noFill/>
                </a:ln>
                <a:solidFill>
                  <a:srgbClr val="0070C0"/>
                </a:solidFill>
                <a:effectLst/>
                <a:uLnTx/>
                <a:uFillTx/>
                <a:latin typeface="Georgia"/>
                <a:ea typeface="+mn-ea"/>
                <a:cs typeface="+mn-cs"/>
              </a:rPr>
              <a:t>All providers of </a:t>
            </a:r>
            <a:r>
              <a:rPr kumimoji="0" lang="fr-FR" sz="1600" b="1" i="0" u="none" strike="noStrike" kern="1200" cap="none" spc="0" normalizeH="0" baseline="0" noProof="0" dirty="0" err="1">
                <a:ln>
                  <a:noFill/>
                </a:ln>
                <a:solidFill>
                  <a:srgbClr val="0070C0"/>
                </a:solidFill>
                <a:effectLst/>
                <a:uLnTx/>
                <a:uFillTx/>
                <a:latin typeface="Georgia"/>
                <a:ea typeface="+mn-ea"/>
                <a:cs typeface="+mn-cs"/>
              </a:rPr>
              <a:t>development</a:t>
            </a:r>
            <a:r>
              <a:rPr kumimoji="0" lang="fr-FR" sz="1600" b="1" i="0" u="none" strike="noStrike" kern="1200" cap="none" spc="0" normalizeH="0" baseline="0" noProof="0" dirty="0">
                <a:ln>
                  <a:noFill/>
                </a:ln>
                <a:solidFill>
                  <a:srgbClr val="0070C0"/>
                </a:solidFill>
                <a:effectLst/>
                <a:uLnTx/>
                <a:uFillTx/>
                <a:latin typeface="Georgia"/>
                <a:ea typeface="+mn-ea"/>
                <a:cs typeface="+mn-cs"/>
              </a:rPr>
              <a:t> finance</a:t>
            </a:r>
          </a:p>
          <a:p>
            <a:pPr marL="742950" marR="0" lvl="1" indent="-285750" algn="l" defTabSz="914400" rtl="0" eaLnBrk="1" fontAlgn="auto" latinLnBrk="0" hangingPunct="1">
              <a:lnSpc>
                <a:spcPct val="100000"/>
              </a:lnSpc>
              <a:spcBef>
                <a:spcPct val="20000"/>
              </a:spcBef>
              <a:spcAft>
                <a:spcPts val="0"/>
              </a:spcAft>
              <a:buClr>
                <a:prstClr val="white">
                  <a:lumMod val="65000"/>
                </a:prstClr>
              </a:buClr>
              <a:buSzTx/>
              <a:buFont typeface="Arial" panose="020B0604020202020204" pitchFamily="34" charset="0"/>
              <a:buChar char="–"/>
              <a:tabLst/>
              <a:defRPr/>
            </a:pPr>
            <a:endParaRPr kumimoji="0" lang="fr-FR" sz="2400" b="0" i="0" u="none" strike="noStrike" kern="1200" cap="none" spc="0" normalizeH="0" baseline="0" noProof="0" dirty="0">
              <a:ln>
                <a:noFill/>
              </a:ln>
              <a:solidFill>
                <a:srgbClr val="727272"/>
              </a:solidFill>
              <a:effectLst/>
              <a:uLnTx/>
              <a:uFillTx/>
              <a:latin typeface="Georgia"/>
              <a:ea typeface="+mn-ea"/>
              <a:cs typeface="+mn-cs"/>
            </a:endParaRPr>
          </a:p>
          <a:p>
            <a:pPr marL="742950" marR="0" lvl="1" indent="-285750" algn="l" defTabSz="914400" rtl="0" eaLnBrk="1" fontAlgn="auto" latinLnBrk="0" hangingPunct="1">
              <a:lnSpc>
                <a:spcPct val="100000"/>
              </a:lnSpc>
              <a:spcBef>
                <a:spcPct val="20000"/>
              </a:spcBef>
              <a:spcAft>
                <a:spcPts val="0"/>
              </a:spcAft>
              <a:buClr>
                <a:prstClr val="white">
                  <a:lumMod val="65000"/>
                </a:prstClr>
              </a:buClr>
              <a:buSzTx/>
              <a:buFont typeface="Arial" panose="020B0604020202020204" pitchFamily="34" charset="0"/>
              <a:buChar char="–"/>
              <a:tabLst/>
              <a:defRPr/>
            </a:pPr>
            <a:endParaRPr kumimoji="0" lang="fr-FR" sz="2400" b="0" i="0" u="none" strike="noStrike" kern="1200" cap="none" spc="0" normalizeH="0" baseline="0" noProof="0" dirty="0">
              <a:ln>
                <a:noFill/>
              </a:ln>
              <a:solidFill>
                <a:srgbClr val="727272"/>
              </a:solidFill>
              <a:effectLst/>
              <a:uLnTx/>
              <a:uFillTx/>
              <a:latin typeface="Georgia"/>
              <a:ea typeface="+mn-ea"/>
              <a:cs typeface="+mn-cs"/>
            </a:endParaRPr>
          </a:p>
          <a:p>
            <a:pPr marL="457200" marR="0" lvl="1" indent="0" algn="l" defTabSz="914400" rtl="0" eaLnBrk="1" fontAlgn="auto" latinLnBrk="0" hangingPunct="1">
              <a:lnSpc>
                <a:spcPct val="100000"/>
              </a:lnSpc>
              <a:spcBef>
                <a:spcPct val="20000"/>
              </a:spcBef>
              <a:spcAft>
                <a:spcPts val="0"/>
              </a:spcAft>
              <a:buClr>
                <a:prstClr val="white">
                  <a:lumMod val="65000"/>
                </a:prstClr>
              </a:buClr>
              <a:buSzTx/>
              <a:buFont typeface="Arial" panose="020B0604020202020204" pitchFamily="34" charset="0"/>
              <a:buNone/>
              <a:tabLst/>
              <a:defRPr/>
            </a:pPr>
            <a:endParaRPr kumimoji="0" lang="fr-FR" sz="2400" b="0" i="0" u="none" strike="noStrike" kern="1200" cap="none" spc="0" normalizeH="0" baseline="0" noProof="0" dirty="0">
              <a:ln>
                <a:noFill/>
              </a:ln>
              <a:solidFill>
                <a:srgbClr val="727272"/>
              </a:solidFill>
              <a:effectLst/>
              <a:uLnTx/>
              <a:uFillTx/>
              <a:latin typeface="Georgia"/>
              <a:ea typeface="+mn-ea"/>
              <a:cs typeface="+mn-cs"/>
            </a:endParaRPr>
          </a:p>
          <a:p>
            <a:pPr marL="742950" marR="0" lvl="1" indent="-285750" algn="l" defTabSz="914400" rtl="0" eaLnBrk="1" fontAlgn="auto" latinLnBrk="0" hangingPunct="1">
              <a:lnSpc>
                <a:spcPct val="100000"/>
              </a:lnSpc>
              <a:spcBef>
                <a:spcPct val="20000"/>
              </a:spcBef>
              <a:spcAft>
                <a:spcPts val="0"/>
              </a:spcAft>
              <a:buClr>
                <a:prstClr val="white">
                  <a:lumMod val="65000"/>
                </a:prstClr>
              </a:buClr>
              <a:buSzTx/>
              <a:buFont typeface="Arial" panose="020B0604020202020204" pitchFamily="34" charset="0"/>
              <a:buChar char="–"/>
              <a:tabLst/>
              <a:defRPr/>
            </a:pPr>
            <a:endParaRPr kumimoji="0" lang="en-GB" sz="2400" b="0" i="0" u="none" strike="noStrike" kern="1200" cap="none" spc="0" normalizeH="0" baseline="0" noProof="0" dirty="0">
              <a:ln>
                <a:noFill/>
              </a:ln>
              <a:solidFill>
                <a:srgbClr val="727272"/>
              </a:solidFill>
              <a:effectLst/>
              <a:uLnTx/>
              <a:uFillTx/>
              <a:latin typeface="Georgia"/>
              <a:ea typeface="+mn-ea"/>
              <a:cs typeface="+mn-cs"/>
            </a:endParaRPr>
          </a:p>
        </p:txBody>
      </p:sp>
      <p:sp>
        <p:nvSpPr>
          <p:cNvPr id="8" name="Content Placeholder 2"/>
          <p:cNvSpPr txBox="1">
            <a:spLocks/>
          </p:cNvSpPr>
          <p:nvPr/>
        </p:nvSpPr>
        <p:spPr>
          <a:xfrm>
            <a:off x="1646831" y="4540552"/>
            <a:ext cx="3120917" cy="424064"/>
          </a:xfrm>
          <a:prstGeom prst="rect">
            <a:avLst/>
          </a:prstGeom>
        </p:spPr>
        <p:txBody>
          <a:bodyPr vert="horz" lIns="91440" tIns="45720" rIns="91440" bIns="45720" rtlCol="0">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err="1">
                <a:ln>
                  <a:noFill/>
                </a:ln>
                <a:solidFill>
                  <a:srgbClr val="0070C0"/>
                </a:solidFill>
                <a:effectLst/>
                <a:uLnTx/>
                <a:uFillTx/>
                <a:latin typeface="Georgia"/>
                <a:ea typeface="+mn-ea"/>
                <a:cs typeface="+mn-cs"/>
              </a:rPr>
              <a:t>Broader</a:t>
            </a:r>
            <a:r>
              <a:rPr kumimoji="0" lang="fr-FR" sz="1600" b="1" i="0" u="none" strike="noStrike" kern="1200" cap="none" spc="0" normalizeH="0" baseline="0" noProof="0" dirty="0">
                <a:ln>
                  <a:noFill/>
                </a:ln>
                <a:solidFill>
                  <a:srgbClr val="0070C0"/>
                </a:solidFill>
                <a:effectLst/>
                <a:uLnTx/>
                <a:uFillTx/>
                <a:latin typeface="Georgia"/>
                <a:ea typeface="+mn-ea"/>
                <a:cs typeface="+mn-cs"/>
              </a:rPr>
              <a:t> motivations</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727272"/>
              </a:solidFill>
              <a:effectLst/>
              <a:uLnTx/>
              <a:uFillTx/>
              <a:latin typeface="Georgia"/>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727272"/>
              </a:solidFill>
              <a:effectLst/>
              <a:uLnTx/>
              <a:uFillTx/>
              <a:latin typeface="Georgia"/>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727272"/>
              </a:solidFill>
              <a:effectLst/>
              <a:uLnTx/>
              <a:uFillTx/>
              <a:latin typeface="Georgia"/>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727272"/>
              </a:solidFill>
              <a:effectLst/>
              <a:uLnTx/>
              <a:uFillTx/>
              <a:latin typeface="Georgia"/>
              <a:ea typeface="+mn-ea"/>
              <a:cs typeface="+mn-cs"/>
            </a:endParaRPr>
          </a:p>
        </p:txBody>
      </p:sp>
      <p:pic>
        <p:nvPicPr>
          <p:cNvPr id="9" name="Picture 8"/>
          <p:cNvPicPr/>
          <p:nvPr/>
        </p:nvPicPr>
        <p:blipFill>
          <a:blip r:embed="rId3"/>
          <a:stretch>
            <a:fillRect/>
          </a:stretch>
        </p:blipFill>
        <p:spPr>
          <a:xfrm>
            <a:off x="1960628" y="1409013"/>
            <a:ext cx="4681283" cy="1965514"/>
          </a:xfrm>
          <a:prstGeom prst="rect">
            <a:avLst/>
          </a:prstGeom>
        </p:spPr>
      </p:pic>
      <p:pic>
        <p:nvPicPr>
          <p:cNvPr id="10" name="Picture 9"/>
          <p:cNvPicPr/>
          <p:nvPr/>
        </p:nvPicPr>
        <p:blipFill>
          <a:blip r:embed="rId4"/>
          <a:stretch>
            <a:fillRect/>
          </a:stretch>
        </p:blipFill>
        <p:spPr>
          <a:xfrm>
            <a:off x="5195249" y="3783290"/>
            <a:ext cx="5186149" cy="1665697"/>
          </a:xfrm>
          <a:prstGeom prst="rect">
            <a:avLst/>
          </a:prstGeom>
        </p:spPr>
      </p:pic>
    </p:spTree>
    <p:extLst>
      <p:ext uri="{BB962C8B-B14F-4D97-AF65-F5344CB8AC3E}">
        <p14:creationId xmlns:p14="http://schemas.microsoft.com/office/powerpoint/2010/main" val="3911137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additive="base">
                                        <p:cTn id="14" dur="500" fill="hold"/>
                                        <p:tgtEl>
                                          <p:spTgt spid="7"/>
                                        </p:tgtEl>
                                        <p:attrNameLst>
                                          <p:attrName>ppt_x</p:attrName>
                                        </p:attrNameLst>
                                      </p:cBhvr>
                                      <p:tavLst>
                                        <p:tav tm="0">
                                          <p:val>
                                            <p:strVal val="#ppt_x"/>
                                          </p:val>
                                        </p:tav>
                                        <p:tav tm="100000">
                                          <p:val>
                                            <p:strVal val="#ppt_x"/>
                                          </p:val>
                                        </p:tav>
                                      </p:tavLst>
                                    </p:anim>
                                    <p:anim calcmode="lin" valueType="num">
                                      <p:cBhvr additive="base">
                                        <p:cTn id="15"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nodeType="click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500" fill="hold"/>
                                        <p:tgtEl>
                                          <p:spTgt spid="10"/>
                                        </p:tgtEl>
                                        <p:attrNameLst>
                                          <p:attrName>ppt_w</p:attrName>
                                        </p:attrNameLst>
                                      </p:cBhvr>
                                      <p:tavLst>
                                        <p:tav tm="0">
                                          <p:val>
                                            <p:fltVal val="0"/>
                                          </p:val>
                                        </p:tav>
                                        <p:tav tm="100000">
                                          <p:val>
                                            <p:strVal val="#ppt_w"/>
                                          </p:val>
                                        </p:tav>
                                      </p:tavLst>
                                    </p:anim>
                                    <p:anim calcmode="lin" valueType="num">
                                      <p:cBhvr>
                                        <p:cTn id="21" dur="500" fill="hold"/>
                                        <p:tgtEl>
                                          <p:spTgt spid="10"/>
                                        </p:tgtEl>
                                        <p:attrNameLst>
                                          <p:attrName>ppt_h</p:attrName>
                                        </p:attrNameLst>
                                      </p:cBhvr>
                                      <p:tavLst>
                                        <p:tav tm="0">
                                          <p:val>
                                            <p:fltVal val="0"/>
                                          </p:val>
                                        </p:tav>
                                        <p:tav tm="100000">
                                          <p:val>
                                            <p:strVal val="#ppt_h"/>
                                          </p:val>
                                        </p:tav>
                                      </p:tavLst>
                                    </p:anim>
                                    <p:animEffect transition="in" filter="fad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500" fill="hold"/>
                                        <p:tgtEl>
                                          <p:spTgt spid="8"/>
                                        </p:tgtEl>
                                        <p:attrNameLst>
                                          <p:attrName>ppt_x</p:attrName>
                                        </p:attrNameLst>
                                      </p:cBhvr>
                                      <p:tavLst>
                                        <p:tav tm="0">
                                          <p:val>
                                            <p:strVal val="#ppt_x"/>
                                          </p:val>
                                        </p:tav>
                                        <p:tav tm="100000">
                                          <p:val>
                                            <p:strVal val="#ppt_x"/>
                                          </p:val>
                                        </p:tav>
                                      </p:tavLst>
                                    </p:anim>
                                    <p:anim calcmode="lin" valueType="num">
                                      <p:cBhvr additive="base">
                                        <p:cTn id="2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291218" y="2169286"/>
            <a:ext cx="5800478" cy="796115"/>
          </a:xfrm>
          <a:prstGeom prst="rect">
            <a:avLst/>
          </a:prstGeom>
        </p:spPr>
        <p:txBody>
          <a:bodyPr wrap="square">
            <a:spAutoFit/>
          </a:bodyPr>
          <a:lstStyle/>
          <a:p>
            <a:pPr algn="just">
              <a:lnSpc>
                <a:spcPct val="90000"/>
              </a:lnSpc>
              <a:spcBef>
                <a:spcPts val="750"/>
              </a:spcBef>
            </a:pPr>
            <a:endParaRPr lang="en-US" sz="1200" kern="800" spc="-23" dirty="0">
              <a:solidFill>
                <a:schemeClr val="bg1">
                  <a:lumMod val="50000"/>
                </a:schemeClr>
              </a:solidFill>
              <a:latin typeface="Arial Body"/>
              <a:ea typeface="+mj-ea"/>
              <a:cs typeface="+mj-cs"/>
            </a:endParaRPr>
          </a:p>
          <a:p>
            <a:pPr algn="just">
              <a:lnSpc>
                <a:spcPct val="90000"/>
              </a:lnSpc>
              <a:spcBef>
                <a:spcPts val="750"/>
              </a:spcBef>
            </a:pPr>
            <a:endParaRPr lang="en-US" sz="1200" kern="800" spc="-23" dirty="0">
              <a:solidFill>
                <a:schemeClr val="bg1">
                  <a:lumMod val="50000"/>
                </a:schemeClr>
              </a:solidFill>
              <a:latin typeface="Arial Body"/>
              <a:ea typeface="+mj-ea"/>
              <a:cs typeface="+mj-cs"/>
            </a:endParaRPr>
          </a:p>
          <a:p>
            <a:pPr algn="just">
              <a:lnSpc>
                <a:spcPct val="90000"/>
              </a:lnSpc>
              <a:spcBef>
                <a:spcPts val="750"/>
              </a:spcBef>
            </a:pPr>
            <a:endParaRPr lang="en-US" sz="1200" kern="800" spc="-23" dirty="0">
              <a:solidFill>
                <a:schemeClr val="bg1">
                  <a:lumMod val="50000"/>
                </a:schemeClr>
              </a:solidFill>
              <a:latin typeface="Arial Body"/>
              <a:ea typeface="+mj-ea"/>
              <a:cs typeface="+mj-cs"/>
            </a:endParaRPr>
          </a:p>
        </p:txBody>
      </p:sp>
      <p:sp>
        <p:nvSpPr>
          <p:cNvPr id="26" name="Oval 25"/>
          <p:cNvSpPr/>
          <p:nvPr/>
        </p:nvSpPr>
        <p:spPr>
          <a:xfrm>
            <a:off x="1604772" y="3900999"/>
            <a:ext cx="1304956" cy="1290532"/>
          </a:xfrm>
          <a:prstGeom prst="ellipse">
            <a:avLst/>
          </a:prstGeom>
          <a:solidFill>
            <a:srgbClr val="0070C0"/>
          </a:solidFill>
          <a:ln>
            <a:solidFill>
              <a:schemeClr val="tx2"/>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1200" dirty="0"/>
              <a:t>Multilateral providers</a:t>
            </a:r>
          </a:p>
          <a:p>
            <a:pPr algn="ctr"/>
            <a:r>
              <a:rPr lang="en-GB" sz="788" dirty="0"/>
              <a:t>(MDBs and other IFIs, UN agencies, other multilateral organisations</a:t>
            </a:r>
            <a:r>
              <a:rPr lang="en-GB" sz="600" dirty="0"/>
              <a:t>)</a:t>
            </a:r>
          </a:p>
        </p:txBody>
      </p:sp>
      <p:sp>
        <p:nvSpPr>
          <p:cNvPr id="28" name="Oval 27"/>
          <p:cNvSpPr/>
          <p:nvPr/>
        </p:nvSpPr>
        <p:spPr>
          <a:xfrm>
            <a:off x="1605085" y="2241641"/>
            <a:ext cx="1261961" cy="1262567"/>
          </a:xfrm>
          <a:prstGeom prst="ellipse">
            <a:avLst/>
          </a:prstGeom>
          <a:solidFill>
            <a:schemeClr val="accent5">
              <a:lumMod val="75000"/>
            </a:schemeClr>
          </a:solidFill>
          <a:ln>
            <a:solidFill>
              <a:schemeClr val="tx2"/>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1200" dirty="0"/>
              <a:t>Bilateral providers</a:t>
            </a:r>
          </a:p>
          <a:p>
            <a:pPr algn="ctr"/>
            <a:r>
              <a:rPr lang="en-GB" sz="825" dirty="0"/>
              <a:t>(DAC, other bilateral providers, South-South, Triangular)</a:t>
            </a:r>
          </a:p>
        </p:txBody>
      </p:sp>
      <p:sp>
        <p:nvSpPr>
          <p:cNvPr id="34" name="TextBox 33"/>
          <p:cNvSpPr txBox="1"/>
          <p:nvPr/>
        </p:nvSpPr>
        <p:spPr>
          <a:xfrm>
            <a:off x="8591785" y="1368056"/>
            <a:ext cx="1480405" cy="300082"/>
          </a:xfrm>
          <a:prstGeom prst="rect">
            <a:avLst/>
          </a:prstGeom>
          <a:noFill/>
        </p:spPr>
        <p:txBody>
          <a:bodyPr wrap="none" rtlCol="0">
            <a:spAutoFit/>
          </a:bodyPr>
          <a:lstStyle/>
          <a:p>
            <a:r>
              <a:rPr lang="en-GB" sz="1350" b="1" dirty="0"/>
              <a:t>TOSSD framework</a:t>
            </a:r>
          </a:p>
        </p:txBody>
      </p:sp>
      <p:sp>
        <p:nvSpPr>
          <p:cNvPr id="35" name="Rectangle 34"/>
          <p:cNvSpPr/>
          <p:nvPr/>
        </p:nvSpPr>
        <p:spPr>
          <a:xfrm>
            <a:off x="3688358" y="1840584"/>
            <a:ext cx="1494606" cy="810000"/>
          </a:xfrm>
          <a:prstGeom prst="rect">
            <a:avLst/>
          </a:prstGeom>
          <a:solidFill>
            <a:schemeClr val="tx2"/>
          </a:solidFill>
          <a:ln>
            <a:solidFill>
              <a:schemeClr val="tx2">
                <a:lumMod val="75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defTabSz="566951">
              <a:defRPr/>
            </a:pPr>
            <a:r>
              <a:rPr lang="en-GB" sz="1050" b="1" dirty="0">
                <a:solidFill>
                  <a:prstClr val="white"/>
                </a:solidFill>
                <a:latin typeface="Calibri"/>
              </a:rPr>
              <a:t>Official Development Assistance (ODA) flows </a:t>
            </a:r>
          </a:p>
        </p:txBody>
      </p:sp>
      <p:sp>
        <p:nvSpPr>
          <p:cNvPr id="36" name="Rectangle 35"/>
          <p:cNvSpPr/>
          <p:nvPr/>
        </p:nvSpPr>
        <p:spPr>
          <a:xfrm>
            <a:off x="3682999" y="2687001"/>
            <a:ext cx="1509904" cy="540000"/>
          </a:xfrm>
          <a:prstGeom prst="rect">
            <a:avLst/>
          </a:prstGeom>
          <a:solidFill>
            <a:schemeClr val="accent1">
              <a:lumMod val="75000"/>
            </a:schemeClr>
          </a:solidFill>
          <a:ln w="9525">
            <a:solidFill>
              <a:schemeClr val="tx2">
                <a:lumMod val="75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defTabSz="566951">
              <a:defRPr/>
            </a:pPr>
            <a:r>
              <a:rPr lang="en-GB" sz="1050" b="1" dirty="0">
                <a:solidFill>
                  <a:prstClr val="white"/>
                </a:solidFill>
                <a:latin typeface="Calibri"/>
              </a:rPr>
              <a:t>Other Official Flows</a:t>
            </a:r>
          </a:p>
          <a:p>
            <a:pPr algn="ctr" defTabSz="566951">
              <a:defRPr/>
            </a:pPr>
            <a:r>
              <a:rPr lang="en-GB" sz="1050" b="1" dirty="0">
                <a:solidFill>
                  <a:prstClr val="white"/>
                </a:solidFill>
                <a:latin typeface="Calibri"/>
              </a:rPr>
              <a:t>(OOF)</a:t>
            </a:r>
          </a:p>
        </p:txBody>
      </p:sp>
      <p:sp>
        <p:nvSpPr>
          <p:cNvPr id="38" name="Rectangle 37"/>
          <p:cNvSpPr/>
          <p:nvPr/>
        </p:nvSpPr>
        <p:spPr>
          <a:xfrm>
            <a:off x="3682999" y="3259823"/>
            <a:ext cx="1509904" cy="540000"/>
          </a:xfrm>
          <a:prstGeom prst="rect">
            <a:avLst/>
          </a:prstGeom>
          <a:solidFill>
            <a:schemeClr val="accent1">
              <a:lumMod val="75000"/>
            </a:schemeClr>
          </a:solidFill>
          <a:ln w="9525">
            <a:solidFill>
              <a:schemeClr val="tx2">
                <a:lumMod val="75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defTabSz="566951">
              <a:defRPr/>
            </a:pPr>
            <a:r>
              <a:rPr lang="en-GB" sz="1050" b="1" dirty="0">
                <a:solidFill>
                  <a:prstClr val="white"/>
                </a:solidFill>
                <a:latin typeface="Calibri"/>
              </a:rPr>
              <a:t>South-South </a:t>
            </a:r>
          </a:p>
          <a:p>
            <a:pPr algn="ctr" defTabSz="566951">
              <a:defRPr/>
            </a:pPr>
            <a:r>
              <a:rPr lang="en-GB" sz="1050" b="1" dirty="0">
                <a:solidFill>
                  <a:prstClr val="white"/>
                </a:solidFill>
                <a:latin typeface="Calibri"/>
              </a:rPr>
              <a:t>co-operation</a:t>
            </a:r>
          </a:p>
        </p:txBody>
      </p:sp>
      <p:sp>
        <p:nvSpPr>
          <p:cNvPr id="39" name="Rectangle 38"/>
          <p:cNvSpPr/>
          <p:nvPr/>
        </p:nvSpPr>
        <p:spPr>
          <a:xfrm>
            <a:off x="3683000" y="3832051"/>
            <a:ext cx="1509903" cy="540000"/>
          </a:xfrm>
          <a:prstGeom prst="rect">
            <a:avLst/>
          </a:prstGeom>
          <a:solidFill>
            <a:schemeClr val="accent1">
              <a:lumMod val="75000"/>
            </a:schemeClr>
          </a:solidFill>
          <a:ln w="9525">
            <a:solidFill>
              <a:schemeClr val="tx2">
                <a:lumMod val="75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defTabSz="566951">
              <a:defRPr/>
            </a:pPr>
            <a:r>
              <a:rPr lang="en-GB" sz="1050" b="1" dirty="0">
                <a:solidFill>
                  <a:prstClr val="white"/>
                </a:solidFill>
                <a:latin typeface="Calibri"/>
              </a:rPr>
              <a:t>Triangular </a:t>
            </a:r>
          </a:p>
          <a:p>
            <a:pPr algn="ctr" defTabSz="566951">
              <a:defRPr/>
            </a:pPr>
            <a:r>
              <a:rPr lang="en-GB" sz="1050" b="1" dirty="0">
                <a:solidFill>
                  <a:prstClr val="white"/>
                </a:solidFill>
                <a:latin typeface="Calibri"/>
              </a:rPr>
              <a:t>co-operation</a:t>
            </a:r>
          </a:p>
        </p:txBody>
      </p:sp>
      <p:pic>
        <p:nvPicPr>
          <p:cNvPr id="49" name="Picture 4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89410" y="2761907"/>
            <a:ext cx="1820723" cy="1820723"/>
          </a:xfrm>
          <a:prstGeom prst="rect">
            <a:avLst/>
          </a:prstGeom>
        </p:spPr>
      </p:pic>
      <p:sp>
        <p:nvSpPr>
          <p:cNvPr id="50" name="TextBox 49"/>
          <p:cNvSpPr txBox="1"/>
          <p:nvPr/>
        </p:nvSpPr>
        <p:spPr>
          <a:xfrm>
            <a:off x="6214984" y="3249360"/>
            <a:ext cx="977855" cy="900246"/>
          </a:xfrm>
          <a:prstGeom prst="rect">
            <a:avLst/>
          </a:prstGeom>
          <a:noFill/>
        </p:spPr>
        <p:txBody>
          <a:bodyPr wrap="square" rtlCol="0">
            <a:spAutoFit/>
          </a:bodyPr>
          <a:lstStyle/>
          <a:p>
            <a:pPr algn="ctr"/>
            <a:r>
              <a:rPr lang="en-GB" sz="1050" b="1" dirty="0">
                <a:solidFill>
                  <a:schemeClr val="tx2"/>
                </a:solidFill>
              </a:rPr>
              <a:t>Does it support Sustainable Development?</a:t>
            </a:r>
          </a:p>
        </p:txBody>
      </p:sp>
      <p:sp>
        <p:nvSpPr>
          <p:cNvPr id="51" name="TextBox 50"/>
          <p:cNvSpPr txBox="1"/>
          <p:nvPr/>
        </p:nvSpPr>
        <p:spPr>
          <a:xfrm>
            <a:off x="6307253" y="4647074"/>
            <a:ext cx="412292" cy="300082"/>
          </a:xfrm>
          <a:prstGeom prst="rect">
            <a:avLst/>
          </a:prstGeom>
          <a:noFill/>
        </p:spPr>
        <p:txBody>
          <a:bodyPr wrap="none" rtlCol="0">
            <a:spAutoFit/>
          </a:bodyPr>
          <a:lstStyle/>
          <a:p>
            <a:r>
              <a:rPr lang="en-GB" sz="1350" dirty="0">
                <a:solidFill>
                  <a:schemeClr val="tx2"/>
                </a:solidFill>
              </a:rPr>
              <a:t>NO</a:t>
            </a:r>
          </a:p>
        </p:txBody>
      </p:sp>
      <p:sp>
        <p:nvSpPr>
          <p:cNvPr id="53" name="TextBox 52"/>
          <p:cNvSpPr txBox="1"/>
          <p:nvPr/>
        </p:nvSpPr>
        <p:spPr>
          <a:xfrm>
            <a:off x="7551852" y="3395178"/>
            <a:ext cx="433067" cy="300082"/>
          </a:xfrm>
          <a:prstGeom prst="rect">
            <a:avLst/>
          </a:prstGeom>
          <a:noFill/>
        </p:spPr>
        <p:txBody>
          <a:bodyPr wrap="none" rtlCol="0">
            <a:spAutoFit/>
          </a:bodyPr>
          <a:lstStyle/>
          <a:p>
            <a:r>
              <a:rPr lang="en-GB" sz="1350" dirty="0">
                <a:solidFill>
                  <a:schemeClr val="tx2"/>
                </a:solidFill>
              </a:rPr>
              <a:t>YES</a:t>
            </a:r>
          </a:p>
        </p:txBody>
      </p:sp>
      <p:sp>
        <p:nvSpPr>
          <p:cNvPr id="3" name="Right Brace 2"/>
          <p:cNvSpPr/>
          <p:nvPr/>
        </p:nvSpPr>
        <p:spPr>
          <a:xfrm>
            <a:off x="2738667" y="1795326"/>
            <a:ext cx="545672" cy="3753884"/>
          </a:xfrm>
          <a:prstGeom prst="rightBrace">
            <a:avLst>
              <a:gd name="adj1" fmla="val 0"/>
              <a:gd name="adj2" fmla="val 49677"/>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350"/>
          </a:p>
        </p:txBody>
      </p:sp>
      <p:sp>
        <p:nvSpPr>
          <p:cNvPr id="5" name="TextBox 4"/>
          <p:cNvSpPr txBox="1"/>
          <p:nvPr/>
        </p:nvSpPr>
        <p:spPr>
          <a:xfrm>
            <a:off x="1737756" y="1362310"/>
            <a:ext cx="1356846" cy="300082"/>
          </a:xfrm>
          <a:prstGeom prst="rect">
            <a:avLst/>
          </a:prstGeom>
          <a:noFill/>
        </p:spPr>
        <p:txBody>
          <a:bodyPr wrap="none" rtlCol="0">
            <a:spAutoFit/>
          </a:bodyPr>
          <a:lstStyle/>
          <a:p>
            <a:r>
              <a:rPr lang="en-GB" sz="1350" b="1" dirty="0"/>
              <a:t>TOSSD reporters</a:t>
            </a:r>
          </a:p>
        </p:txBody>
      </p:sp>
      <p:sp>
        <p:nvSpPr>
          <p:cNvPr id="40" name="TextBox 39"/>
          <p:cNvSpPr txBox="1"/>
          <p:nvPr/>
        </p:nvSpPr>
        <p:spPr>
          <a:xfrm>
            <a:off x="3617801" y="1355140"/>
            <a:ext cx="1733423" cy="300082"/>
          </a:xfrm>
          <a:prstGeom prst="rect">
            <a:avLst/>
          </a:prstGeom>
          <a:noFill/>
        </p:spPr>
        <p:txBody>
          <a:bodyPr wrap="none" rtlCol="0">
            <a:spAutoFit/>
          </a:bodyPr>
          <a:lstStyle/>
          <a:p>
            <a:r>
              <a:rPr lang="en-GB" sz="1350" b="1" dirty="0"/>
              <a:t>Resources considered</a:t>
            </a:r>
          </a:p>
        </p:txBody>
      </p:sp>
      <p:sp>
        <p:nvSpPr>
          <p:cNvPr id="41" name="TextBox 40"/>
          <p:cNvSpPr txBox="1"/>
          <p:nvPr/>
        </p:nvSpPr>
        <p:spPr>
          <a:xfrm>
            <a:off x="5992340" y="1355140"/>
            <a:ext cx="1462644" cy="300082"/>
          </a:xfrm>
          <a:prstGeom prst="rect">
            <a:avLst/>
          </a:prstGeom>
          <a:noFill/>
        </p:spPr>
        <p:txBody>
          <a:bodyPr wrap="none" rtlCol="0">
            <a:spAutoFit/>
          </a:bodyPr>
          <a:lstStyle/>
          <a:p>
            <a:r>
              <a:rPr lang="en-GB" sz="1350" b="1" dirty="0"/>
              <a:t>Sustainability test</a:t>
            </a:r>
          </a:p>
        </p:txBody>
      </p:sp>
      <p:sp>
        <p:nvSpPr>
          <p:cNvPr id="44" name="Right Brace 43"/>
          <p:cNvSpPr/>
          <p:nvPr/>
        </p:nvSpPr>
        <p:spPr>
          <a:xfrm>
            <a:off x="5101668" y="1795326"/>
            <a:ext cx="551684" cy="3753884"/>
          </a:xfrm>
          <a:prstGeom prst="rightBrace">
            <a:avLst>
              <a:gd name="adj1" fmla="val 0"/>
              <a:gd name="adj2" fmla="val 49677"/>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350"/>
          </a:p>
        </p:txBody>
      </p:sp>
      <p:sp>
        <p:nvSpPr>
          <p:cNvPr id="6" name="TextBox 5"/>
          <p:cNvSpPr txBox="1"/>
          <p:nvPr/>
        </p:nvSpPr>
        <p:spPr>
          <a:xfrm>
            <a:off x="6316275" y="5108242"/>
            <a:ext cx="815544" cy="300082"/>
          </a:xfrm>
          <a:prstGeom prst="rect">
            <a:avLst/>
          </a:prstGeom>
          <a:noFill/>
        </p:spPr>
        <p:txBody>
          <a:bodyPr wrap="none" rtlCol="0">
            <a:spAutoFit/>
          </a:bodyPr>
          <a:lstStyle/>
          <a:p>
            <a:r>
              <a:rPr lang="en-GB" sz="1350" dirty="0">
                <a:solidFill>
                  <a:schemeClr val="tx2"/>
                </a:solidFill>
              </a:rPr>
              <a:t>Excluded</a:t>
            </a:r>
          </a:p>
        </p:txBody>
      </p:sp>
      <p:sp>
        <p:nvSpPr>
          <p:cNvPr id="31" name="Rectangle 30"/>
          <p:cNvSpPr/>
          <p:nvPr/>
        </p:nvSpPr>
        <p:spPr>
          <a:xfrm>
            <a:off x="3677434" y="4408124"/>
            <a:ext cx="1522377" cy="540000"/>
          </a:xfrm>
          <a:prstGeom prst="rect">
            <a:avLst/>
          </a:prstGeom>
          <a:solidFill>
            <a:srgbClr val="00B050"/>
          </a:solidFill>
          <a:ln w="9525">
            <a:solidFill>
              <a:schemeClr val="tx2">
                <a:lumMod val="75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defTabSz="566951">
              <a:defRPr/>
            </a:pPr>
            <a:r>
              <a:rPr lang="en-GB" sz="1050" b="1" dirty="0">
                <a:solidFill>
                  <a:prstClr val="white"/>
                </a:solidFill>
                <a:latin typeface="Calibri"/>
              </a:rPr>
              <a:t>Spending for International Public Goods (IPGs)</a:t>
            </a:r>
          </a:p>
        </p:txBody>
      </p:sp>
      <p:sp>
        <p:nvSpPr>
          <p:cNvPr id="32" name="Rectangle 31"/>
          <p:cNvSpPr/>
          <p:nvPr/>
        </p:nvSpPr>
        <p:spPr>
          <a:xfrm>
            <a:off x="3670852" y="4976742"/>
            <a:ext cx="1524444" cy="540000"/>
          </a:xfrm>
          <a:prstGeom prst="rect">
            <a:avLst/>
          </a:prstGeom>
          <a:solidFill>
            <a:schemeClr val="accent1">
              <a:lumMod val="75000"/>
            </a:schemeClr>
          </a:solidFill>
          <a:ln w="9525">
            <a:solidFill>
              <a:schemeClr val="tx2">
                <a:lumMod val="75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defTabSz="566951"/>
            <a:r>
              <a:rPr lang="en-GB" sz="1050" b="1" dirty="0">
                <a:solidFill>
                  <a:prstClr val="white"/>
                </a:solidFill>
                <a:latin typeface="Calibri"/>
              </a:rPr>
              <a:t>Private finance mobilised by official interventions</a:t>
            </a:r>
          </a:p>
        </p:txBody>
      </p:sp>
      <p:sp>
        <p:nvSpPr>
          <p:cNvPr id="42" name="Rectangle 41"/>
          <p:cNvSpPr>
            <a:spLocks/>
          </p:cNvSpPr>
          <p:nvPr/>
        </p:nvSpPr>
        <p:spPr>
          <a:xfrm>
            <a:off x="8331297" y="2346203"/>
            <a:ext cx="1350000" cy="1350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b="1" dirty="0">
                <a:solidFill>
                  <a:schemeClr val="bg1"/>
                </a:solidFill>
              </a:rPr>
              <a:t>Pillar I</a:t>
            </a:r>
          </a:p>
          <a:p>
            <a:pPr algn="ctr"/>
            <a:r>
              <a:rPr lang="en-GB" sz="900" dirty="0">
                <a:solidFill>
                  <a:schemeClr val="bg1"/>
                </a:solidFill>
              </a:rPr>
              <a:t>Cross-border flows to TOSSD-eligible countries</a:t>
            </a:r>
          </a:p>
        </p:txBody>
      </p:sp>
      <p:sp>
        <p:nvSpPr>
          <p:cNvPr id="45" name="Rectangle 44"/>
          <p:cNvSpPr>
            <a:spLocks/>
          </p:cNvSpPr>
          <p:nvPr/>
        </p:nvSpPr>
        <p:spPr>
          <a:xfrm>
            <a:off x="9681415" y="2346203"/>
            <a:ext cx="673814" cy="2696232"/>
          </a:xfrm>
          <a:prstGeom prst="rect">
            <a:avLst/>
          </a:prstGeom>
          <a:gradFill flip="none" rotWithShape="1">
            <a:gsLst>
              <a:gs pos="0">
                <a:srgbClr val="4472C4"/>
              </a:gs>
              <a:gs pos="0">
                <a:schemeClr val="accent1">
                  <a:lumMod val="45000"/>
                  <a:lumOff val="55000"/>
                </a:schemeClr>
              </a:gs>
              <a:gs pos="0">
                <a:srgbClr val="0070C0"/>
              </a:gs>
              <a:gs pos="100000">
                <a:srgbClr val="00B050"/>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solidFill>
                  <a:schemeClr val="bg1"/>
                </a:solidFill>
              </a:rPr>
              <a:t>Private Finance Mobilised</a:t>
            </a:r>
          </a:p>
        </p:txBody>
      </p:sp>
      <p:sp>
        <p:nvSpPr>
          <p:cNvPr id="47" name="TextBox 46"/>
          <p:cNvSpPr txBox="1"/>
          <p:nvPr/>
        </p:nvSpPr>
        <p:spPr>
          <a:xfrm>
            <a:off x="9007027" y="4243610"/>
            <a:ext cx="444356" cy="369332"/>
          </a:xfrm>
          <a:prstGeom prst="rect">
            <a:avLst/>
          </a:prstGeom>
          <a:noFill/>
        </p:spPr>
        <p:txBody>
          <a:bodyPr wrap="square" rtlCol="0">
            <a:spAutoFit/>
          </a:bodyPr>
          <a:lstStyle/>
          <a:p>
            <a:r>
              <a:rPr lang="en-GB" sz="900" dirty="0"/>
              <a:t>Pillar I</a:t>
            </a:r>
          </a:p>
        </p:txBody>
      </p:sp>
      <p:sp>
        <p:nvSpPr>
          <p:cNvPr id="60" name="Rectangle 59"/>
          <p:cNvSpPr>
            <a:spLocks/>
          </p:cNvSpPr>
          <p:nvPr/>
        </p:nvSpPr>
        <p:spPr>
          <a:xfrm>
            <a:off x="8333095" y="3692435"/>
            <a:ext cx="1350000" cy="13500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b="1" dirty="0">
                <a:solidFill>
                  <a:schemeClr val="bg1"/>
                </a:solidFill>
              </a:rPr>
              <a:t>Pillar II</a:t>
            </a:r>
          </a:p>
          <a:p>
            <a:pPr algn="ctr"/>
            <a:r>
              <a:rPr lang="en-GB" sz="900" dirty="0">
                <a:solidFill>
                  <a:schemeClr val="bg1"/>
                </a:solidFill>
              </a:rPr>
              <a:t>Global and regional expenditures for International Public Goods</a:t>
            </a:r>
          </a:p>
          <a:p>
            <a:pPr algn="ctr"/>
            <a:endParaRPr lang="en-GB" sz="1050" dirty="0">
              <a:solidFill>
                <a:schemeClr val="bg1"/>
              </a:solidFill>
            </a:endParaRPr>
          </a:p>
        </p:txBody>
      </p:sp>
      <p:cxnSp>
        <p:nvCxnSpPr>
          <p:cNvPr id="4" name="Straight Connector 3"/>
          <p:cNvCxnSpPr>
            <a:stCxn id="49" idx="2"/>
          </p:cNvCxnSpPr>
          <p:nvPr/>
        </p:nvCxnSpPr>
        <p:spPr>
          <a:xfrm flipH="1">
            <a:off x="6699771" y="4582630"/>
            <a:ext cx="1" cy="40589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a:stCxn id="49" idx="3"/>
          </p:cNvCxnSpPr>
          <p:nvPr/>
        </p:nvCxnSpPr>
        <p:spPr>
          <a:xfrm flipV="1">
            <a:off x="7610133" y="3672268"/>
            <a:ext cx="425575" cy="1"/>
          </a:xfrm>
          <a:prstGeom prst="line">
            <a:avLst/>
          </a:prstGeom>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8091697" y="1772314"/>
            <a:ext cx="2437157" cy="3776897"/>
          </a:xfrm>
          <a:prstGeom prst="rect">
            <a:avLst/>
          </a:prstGeom>
          <a:noFill/>
          <a:ln w="12700">
            <a:solidFill>
              <a:schemeClr val="accent3">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65" name="Rectangle 64"/>
          <p:cNvSpPr/>
          <p:nvPr/>
        </p:nvSpPr>
        <p:spPr>
          <a:xfrm>
            <a:off x="3750996" y="5808761"/>
            <a:ext cx="54000" cy="54000"/>
          </a:xfrm>
          <a:prstGeom prst="rect">
            <a:avLst/>
          </a:prstGeom>
          <a:solidFill>
            <a:schemeClr val="tx2"/>
          </a:solidFill>
          <a:ln>
            <a:solidFill>
              <a:schemeClr val="tx2">
                <a:lumMod val="75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defTabSz="566951"/>
            <a:endParaRPr lang="en-GB" sz="1100" b="1">
              <a:solidFill>
                <a:prstClr val="white"/>
              </a:solidFill>
              <a:latin typeface="Calibri"/>
            </a:endParaRPr>
          </a:p>
        </p:txBody>
      </p:sp>
      <p:sp>
        <p:nvSpPr>
          <p:cNvPr id="66" name="Rectangle 65"/>
          <p:cNvSpPr/>
          <p:nvPr/>
        </p:nvSpPr>
        <p:spPr>
          <a:xfrm>
            <a:off x="4241135" y="5808761"/>
            <a:ext cx="54000" cy="54000"/>
          </a:xfrm>
          <a:prstGeom prst="rect">
            <a:avLst/>
          </a:prstGeom>
          <a:solidFill>
            <a:schemeClr val="accent1">
              <a:lumMod val="75000"/>
            </a:schemeClr>
          </a:solidFill>
          <a:ln w="9525">
            <a:solidFill>
              <a:schemeClr val="tx2">
                <a:lumMod val="75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defTabSz="566951"/>
            <a:endParaRPr lang="en-GB" sz="1100" b="1">
              <a:solidFill>
                <a:prstClr val="white"/>
              </a:solidFill>
              <a:latin typeface="Calibri"/>
            </a:endParaRPr>
          </a:p>
        </p:txBody>
      </p:sp>
      <p:sp>
        <p:nvSpPr>
          <p:cNvPr id="67" name="Rectangle 66"/>
          <p:cNvSpPr/>
          <p:nvPr/>
        </p:nvSpPr>
        <p:spPr>
          <a:xfrm>
            <a:off x="4737803" y="5812029"/>
            <a:ext cx="54000" cy="54000"/>
          </a:xfrm>
          <a:prstGeom prst="rect">
            <a:avLst/>
          </a:prstGeom>
          <a:solidFill>
            <a:srgbClr val="00B050"/>
          </a:solidFill>
          <a:ln w="9525">
            <a:solidFill>
              <a:schemeClr val="tx2">
                <a:lumMod val="75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defTabSz="566951"/>
            <a:endParaRPr lang="en-GB" sz="1100" b="1">
              <a:solidFill>
                <a:prstClr val="white"/>
              </a:solidFill>
              <a:latin typeface="Calibri"/>
            </a:endParaRPr>
          </a:p>
        </p:txBody>
      </p:sp>
      <p:sp>
        <p:nvSpPr>
          <p:cNvPr id="68" name="TextBox 67"/>
          <p:cNvSpPr txBox="1"/>
          <p:nvPr/>
        </p:nvSpPr>
        <p:spPr>
          <a:xfrm>
            <a:off x="3698298" y="5624296"/>
            <a:ext cx="1061509" cy="200055"/>
          </a:xfrm>
          <a:prstGeom prst="rect">
            <a:avLst/>
          </a:prstGeom>
          <a:noFill/>
        </p:spPr>
        <p:txBody>
          <a:bodyPr wrap="none" rtlCol="0">
            <a:spAutoFit/>
          </a:bodyPr>
          <a:lstStyle/>
          <a:p>
            <a:r>
              <a:rPr lang="en-GB" sz="700" dirty="0"/>
              <a:t>Current data availability</a:t>
            </a:r>
          </a:p>
        </p:txBody>
      </p:sp>
      <p:sp>
        <p:nvSpPr>
          <p:cNvPr id="69" name="TextBox 68"/>
          <p:cNvSpPr txBox="1"/>
          <p:nvPr/>
        </p:nvSpPr>
        <p:spPr>
          <a:xfrm>
            <a:off x="3667495" y="5885645"/>
            <a:ext cx="530915" cy="200055"/>
          </a:xfrm>
          <a:prstGeom prst="rect">
            <a:avLst/>
          </a:prstGeom>
          <a:noFill/>
        </p:spPr>
        <p:txBody>
          <a:bodyPr wrap="none" rtlCol="0">
            <a:spAutoFit/>
          </a:bodyPr>
          <a:lstStyle/>
          <a:p>
            <a:r>
              <a:rPr lang="en-GB" sz="700" dirty="0"/>
              <a:t>complete</a:t>
            </a:r>
          </a:p>
        </p:txBody>
      </p:sp>
      <p:sp>
        <p:nvSpPr>
          <p:cNvPr id="70" name="TextBox 69"/>
          <p:cNvSpPr txBox="1"/>
          <p:nvPr/>
        </p:nvSpPr>
        <p:spPr>
          <a:xfrm>
            <a:off x="4147673" y="5885645"/>
            <a:ext cx="421910" cy="200055"/>
          </a:xfrm>
          <a:prstGeom prst="rect">
            <a:avLst/>
          </a:prstGeom>
          <a:noFill/>
        </p:spPr>
        <p:txBody>
          <a:bodyPr wrap="none" rtlCol="0">
            <a:spAutoFit/>
          </a:bodyPr>
          <a:lstStyle/>
          <a:p>
            <a:r>
              <a:rPr lang="en-GB" sz="700" dirty="0"/>
              <a:t>partial</a:t>
            </a:r>
          </a:p>
        </p:txBody>
      </p:sp>
      <p:sp>
        <p:nvSpPr>
          <p:cNvPr id="71" name="TextBox 70"/>
          <p:cNvSpPr txBox="1"/>
          <p:nvPr/>
        </p:nvSpPr>
        <p:spPr>
          <a:xfrm>
            <a:off x="4664856" y="5885645"/>
            <a:ext cx="654346" cy="200055"/>
          </a:xfrm>
          <a:prstGeom prst="rect">
            <a:avLst/>
          </a:prstGeom>
          <a:noFill/>
        </p:spPr>
        <p:txBody>
          <a:bodyPr wrap="none" rtlCol="0">
            <a:spAutoFit/>
          </a:bodyPr>
          <a:lstStyle/>
          <a:p>
            <a:r>
              <a:rPr lang="en-GB" sz="700" dirty="0"/>
              <a:t>not available</a:t>
            </a:r>
          </a:p>
        </p:txBody>
      </p:sp>
      <p:sp>
        <p:nvSpPr>
          <p:cNvPr id="37" name="Rectangle 36"/>
          <p:cNvSpPr/>
          <p:nvPr/>
        </p:nvSpPr>
        <p:spPr>
          <a:xfrm>
            <a:off x="1917492" y="829636"/>
            <a:ext cx="8427561" cy="369332"/>
          </a:xfrm>
          <a:prstGeom prst="rect">
            <a:avLst/>
          </a:prstGeom>
        </p:spPr>
        <p:txBody>
          <a:bodyPr wrap="square">
            <a:spAutoFit/>
          </a:bodyPr>
          <a:lstStyle/>
          <a:p>
            <a:pPr algn="ctr">
              <a:spcAft>
                <a:spcPts val="450"/>
              </a:spcAft>
            </a:pPr>
            <a:r>
              <a:rPr lang="en-GB" b="1" dirty="0">
                <a:solidFill>
                  <a:prstClr val="black"/>
                </a:solidFill>
                <a:latin typeface="Calibri"/>
              </a:rPr>
              <a:t>A framework to measure resources in support of Sustainable Development</a:t>
            </a:r>
          </a:p>
        </p:txBody>
      </p:sp>
      <p:sp>
        <p:nvSpPr>
          <p:cNvPr id="43" name="Rectangle 42"/>
          <p:cNvSpPr/>
          <p:nvPr/>
        </p:nvSpPr>
        <p:spPr>
          <a:xfrm>
            <a:off x="4489028" y="195795"/>
            <a:ext cx="3426707" cy="584775"/>
          </a:xfrm>
          <a:prstGeom prst="rect">
            <a:avLst/>
          </a:prstGeom>
        </p:spPr>
        <p:txBody>
          <a:bodyPr wrap="none">
            <a:spAutoFit/>
          </a:bodyPr>
          <a:lstStyle/>
          <a:p>
            <a:r>
              <a:rPr lang="en-US" sz="3200" b="1" dirty="0">
                <a:solidFill>
                  <a:srgbClr val="0070C0"/>
                </a:solidFill>
                <a:ea typeface="+mj-ea"/>
                <a:cs typeface="Arial" panose="020B0604020202020204" pitchFamily="34" charset="0"/>
              </a:rPr>
              <a:t>1. What is TOSSD?</a:t>
            </a:r>
            <a:endParaRPr lang="en-GB" dirty="0"/>
          </a:p>
        </p:txBody>
      </p:sp>
    </p:spTree>
    <p:extLst>
      <p:ext uri="{BB962C8B-B14F-4D97-AF65-F5344CB8AC3E}">
        <p14:creationId xmlns:p14="http://schemas.microsoft.com/office/powerpoint/2010/main" val="261146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6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66"/>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67"/>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68"/>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69"/>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70"/>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71"/>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49"/>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50"/>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51"/>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53"/>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41"/>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6"/>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4"/>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10"/>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34"/>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42"/>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45"/>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47"/>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60"/>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8" grpId="0" animBg="1"/>
      <p:bldP spid="34" grpId="0"/>
      <p:bldP spid="35" grpId="0" animBg="1"/>
      <p:bldP spid="36" grpId="0" animBg="1"/>
      <p:bldP spid="38" grpId="0" animBg="1"/>
      <p:bldP spid="39" grpId="0" animBg="1"/>
      <p:bldP spid="50" grpId="0"/>
      <p:bldP spid="51" grpId="0"/>
      <p:bldP spid="53" grpId="0"/>
      <p:bldP spid="3" grpId="0" animBg="1"/>
      <p:bldP spid="5" grpId="0"/>
      <p:bldP spid="40" grpId="0"/>
      <p:bldP spid="41" grpId="0"/>
      <p:bldP spid="44" grpId="0" animBg="1"/>
      <p:bldP spid="6" grpId="0"/>
      <p:bldP spid="31" grpId="0" animBg="1"/>
      <p:bldP spid="32" grpId="0" animBg="1"/>
      <p:bldP spid="42" grpId="0" animBg="1"/>
      <p:bldP spid="45" grpId="0" animBg="1"/>
      <p:bldP spid="47" grpId="0"/>
      <p:bldP spid="60" grpId="0" animBg="1"/>
      <p:bldP spid="11" grpId="0" animBg="1"/>
      <p:bldP spid="65" grpId="0" animBg="1"/>
      <p:bldP spid="66" grpId="0" animBg="1"/>
      <p:bldP spid="67" grpId="0" animBg="1"/>
      <p:bldP spid="68" grpId="0"/>
      <p:bldP spid="69" grpId="0"/>
      <p:bldP spid="70" grpId="0"/>
      <p:bldP spid="7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2885" y="202510"/>
            <a:ext cx="9545878" cy="868341"/>
          </a:xfrm>
        </p:spPr>
        <p:txBody>
          <a:bodyPr>
            <a:noAutofit/>
          </a:bodyPr>
          <a:lstStyle/>
          <a:p>
            <a:pPr algn="ctr"/>
            <a:r>
              <a:rPr lang="en-GB" sz="2400" b="1" dirty="0">
                <a:solidFill>
                  <a:srgbClr val="0070C0"/>
                </a:solidFill>
              </a:rPr>
              <a:t>2. Why is TOSSD Pillar II needed? </a:t>
            </a:r>
            <a:br>
              <a:rPr lang="en-GB" sz="1800" dirty="0">
                <a:solidFill>
                  <a:srgbClr val="0070C0"/>
                </a:solidFill>
              </a:rPr>
            </a:br>
            <a:r>
              <a:rPr lang="en-GB" sz="1800" dirty="0">
                <a:solidFill>
                  <a:srgbClr val="0070C0"/>
                </a:solidFill>
              </a:rPr>
              <a:t>Reflecting the importance of International Public Goods for sustainable development</a:t>
            </a:r>
            <a:endParaRPr lang="en-GB" sz="1800" dirty="0"/>
          </a:p>
        </p:txBody>
      </p:sp>
      <p:sp>
        <p:nvSpPr>
          <p:cNvPr id="11" name="Content Placeholder 2"/>
          <p:cNvSpPr txBox="1">
            <a:spLocks noGrp="1"/>
          </p:cNvSpPr>
          <p:nvPr>
            <p:ph idx="1"/>
          </p:nvPr>
        </p:nvSpPr>
        <p:spPr>
          <a:xfrm>
            <a:off x="1981200" y="933255"/>
            <a:ext cx="8229600" cy="497479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rgbClr val="009999"/>
              </a:buClr>
              <a:buFont typeface="Arial" panose="020B0604020202020204" pitchFamily="34" charset="0"/>
              <a:buChar char="•"/>
              <a:defRPr sz="2800" kern="1200">
                <a:solidFill>
                  <a:schemeClr val="tx1"/>
                </a:solidFill>
                <a:latin typeface="+mj-lt"/>
                <a:ea typeface="+mn-ea"/>
                <a:cs typeface="Arial" panose="020B0604020202020204" pitchFamily="34" charset="0"/>
              </a:defRPr>
            </a:lvl1pPr>
            <a:lvl2pPr marL="742950" indent="-285750" algn="l" defTabSz="914400" rtl="0" eaLnBrk="1" latinLnBrk="0" hangingPunct="1">
              <a:spcBef>
                <a:spcPct val="20000"/>
              </a:spcBef>
              <a:buClr>
                <a:srgbClr val="BEA56E"/>
              </a:buClr>
              <a:buFont typeface="Arial" panose="020B0604020202020204" pitchFamily="34" charset="0"/>
              <a:buChar char="–"/>
              <a:defRPr sz="2400" kern="1200">
                <a:solidFill>
                  <a:schemeClr val="tx1"/>
                </a:solidFill>
                <a:latin typeface="+mj-lt"/>
                <a:ea typeface="+mn-ea"/>
                <a:cs typeface="Arial" panose="020B0604020202020204" pitchFamily="34" charset="0"/>
              </a:defRPr>
            </a:lvl2pPr>
            <a:lvl3pPr marL="1143000" indent="-228600" algn="l" defTabSz="914400" rtl="0" eaLnBrk="1" latinLnBrk="0" hangingPunct="1">
              <a:spcBef>
                <a:spcPct val="20000"/>
              </a:spcBef>
              <a:buClr>
                <a:schemeClr val="bg1">
                  <a:lumMod val="65000"/>
                </a:schemeClr>
              </a:buClr>
              <a:buFont typeface="Arial" panose="020B0604020202020204" pitchFamily="34" charset="0"/>
              <a:buChar char="•"/>
              <a:defRPr sz="2000" kern="1200">
                <a:solidFill>
                  <a:schemeClr val="tx1"/>
                </a:solidFill>
                <a:latin typeface="+mj-lt"/>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endParaRPr lang="en-GB" sz="2000" b="1" dirty="0"/>
          </a:p>
          <a:p>
            <a:pPr marL="0" indent="0" algn="ctr">
              <a:buNone/>
            </a:pPr>
            <a:endParaRPr lang="en-GB" sz="2000" b="1" dirty="0"/>
          </a:p>
          <a:p>
            <a:pPr marL="0" indent="0" algn="ctr">
              <a:buNone/>
            </a:pPr>
            <a:endParaRPr lang="en-US" sz="2000" dirty="0"/>
          </a:p>
          <a:p>
            <a:pPr marL="0" indent="0" algn="ctr">
              <a:buNone/>
            </a:pPr>
            <a:endParaRPr lang="en-US" sz="2000" dirty="0"/>
          </a:p>
          <a:p>
            <a:pPr marL="0" indent="0" algn="ctr">
              <a:buNone/>
            </a:pPr>
            <a:endParaRPr lang="en-US" sz="2000" dirty="0"/>
          </a:p>
          <a:p>
            <a:pPr marL="0" indent="0" algn="ctr">
              <a:buNone/>
            </a:pPr>
            <a:endParaRPr lang="en-US" sz="2000" dirty="0"/>
          </a:p>
        </p:txBody>
      </p:sp>
      <p:sp>
        <p:nvSpPr>
          <p:cNvPr id="12" name="Content Placeholder 2"/>
          <p:cNvSpPr txBox="1">
            <a:spLocks/>
          </p:cNvSpPr>
          <p:nvPr/>
        </p:nvSpPr>
        <p:spPr>
          <a:xfrm>
            <a:off x="6877571" y="1019193"/>
            <a:ext cx="3234249" cy="68769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Clr>
                <a:srgbClr val="009999"/>
              </a:buClr>
              <a:buFont typeface="Arial" panose="020B0604020202020204" pitchFamily="34" charset="0"/>
              <a:buChar char="•"/>
              <a:defRPr sz="2800" kern="1200">
                <a:solidFill>
                  <a:schemeClr val="tx1"/>
                </a:solidFill>
                <a:latin typeface="+mj-lt"/>
                <a:ea typeface="+mn-ea"/>
                <a:cs typeface="Arial" panose="020B0604020202020204" pitchFamily="34" charset="0"/>
              </a:defRPr>
            </a:lvl1pPr>
            <a:lvl2pPr marL="742950" indent="-285750" algn="l" defTabSz="914400" rtl="0" eaLnBrk="1" latinLnBrk="0" hangingPunct="1">
              <a:spcBef>
                <a:spcPct val="20000"/>
              </a:spcBef>
              <a:buClr>
                <a:srgbClr val="BEA56E"/>
              </a:buClr>
              <a:buFont typeface="Arial" panose="020B0604020202020204" pitchFamily="34" charset="0"/>
              <a:buChar char="–"/>
              <a:defRPr sz="2400" kern="1200">
                <a:solidFill>
                  <a:schemeClr val="tx1"/>
                </a:solidFill>
                <a:latin typeface="+mj-lt"/>
                <a:ea typeface="+mn-ea"/>
                <a:cs typeface="Arial" panose="020B0604020202020204" pitchFamily="34" charset="0"/>
              </a:defRPr>
            </a:lvl2pPr>
            <a:lvl3pPr marL="1143000" indent="-228600" algn="l" defTabSz="914400" rtl="0" eaLnBrk="1" latinLnBrk="0" hangingPunct="1">
              <a:spcBef>
                <a:spcPct val="20000"/>
              </a:spcBef>
              <a:buClr>
                <a:schemeClr val="bg1">
                  <a:lumMod val="65000"/>
                </a:schemeClr>
              </a:buClr>
              <a:buFont typeface="Arial" panose="020B0604020202020204" pitchFamily="34" charset="0"/>
              <a:buChar char="•"/>
              <a:defRPr sz="2000" kern="1200">
                <a:solidFill>
                  <a:schemeClr val="tx1"/>
                </a:solidFill>
                <a:latin typeface="+mj-lt"/>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1400" b="1" dirty="0"/>
              <a:t>International Public Goods are key enablers of sustainable development</a:t>
            </a:r>
            <a:r>
              <a:rPr lang="en-US" sz="1400" dirty="0"/>
              <a:t>, including in developing countries</a:t>
            </a:r>
          </a:p>
        </p:txBody>
      </p:sp>
      <p:sp>
        <p:nvSpPr>
          <p:cNvPr id="13" name="Content Placeholder 2"/>
          <p:cNvSpPr txBox="1">
            <a:spLocks/>
          </p:cNvSpPr>
          <p:nvPr/>
        </p:nvSpPr>
        <p:spPr>
          <a:xfrm>
            <a:off x="2073425" y="1037600"/>
            <a:ext cx="2554136" cy="687696"/>
          </a:xfrm>
          <a:prstGeom prst="rect">
            <a:avLst/>
          </a:prstGeom>
        </p:spPr>
        <p:txBody>
          <a:bodyPr vert="horz" lIns="91440" tIns="45720" rIns="91440" bIns="45720" rtlCol="0">
            <a:normAutofit fontScale="55000" lnSpcReduction="20000"/>
          </a:bodyPr>
          <a:lstStyle>
            <a:lvl1pPr marL="342900" indent="-342900" algn="l" defTabSz="914400" rtl="0" eaLnBrk="1" latinLnBrk="0" hangingPunct="1">
              <a:spcBef>
                <a:spcPct val="20000"/>
              </a:spcBef>
              <a:buClr>
                <a:srgbClr val="009999"/>
              </a:buClr>
              <a:buFont typeface="Arial" panose="020B0604020202020204" pitchFamily="34" charset="0"/>
              <a:buChar char="•"/>
              <a:defRPr sz="2800" kern="1200">
                <a:solidFill>
                  <a:schemeClr val="tx1"/>
                </a:solidFill>
                <a:latin typeface="+mj-lt"/>
                <a:ea typeface="+mn-ea"/>
                <a:cs typeface="Arial" panose="020B0604020202020204" pitchFamily="34" charset="0"/>
              </a:defRPr>
            </a:lvl1pPr>
            <a:lvl2pPr marL="742950" indent="-285750" algn="l" defTabSz="914400" rtl="0" eaLnBrk="1" latinLnBrk="0" hangingPunct="1">
              <a:spcBef>
                <a:spcPct val="20000"/>
              </a:spcBef>
              <a:buClr>
                <a:srgbClr val="BEA56E"/>
              </a:buClr>
              <a:buFont typeface="Arial" panose="020B0604020202020204" pitchFamily="34" charset="0"/>
              <a:buChar char="–"/>
              <a:defRPr sz="2400" kern="1200">
                <a:solidFill>
                  <a:schemeClr val="tx1"/>
                </a:solidFill>
                <a:latin typeface="+mj-lt"/>
                <a:ea typeface="+mn-ea"/>
                <a:cs typeface="Arial" panose="020B0604020202020204" pitchFamily="34" charset="0"/>
              </a:defRPr>
            </a:lvl2pPr>
            <a:lvl3pPr marL="1143000" indent="-228600" algn="l" defTabSz="914400" rtl="0" eaLnBrk="1" latinLnBrk="0" hangingPunct="1">
              <a:spcBef>
                <a:spcPct val="20000"/>
              </a:spcBef>
              <a:buClr>
                <a:schemeClr val="bg1">
                  <a:lumMod val="65000"/>
                </a:schemeClr>
              </a:buClr>
              <a:buFont typeface="Arial" panose="020B0604020202020204" pitchFamily="34" charset="0"/>
              <a:buChar char="•"/>
              <a:defRPr sz="2000" kern="1200">
                <a:solidFill>
                  <a:schemeClr val="tx1"/>
                </a:solidFill>
                <a:latin typeface="+mj-lt"/>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dirty="0"/>
              <a:t>One of the </a:t>
            </a:r>
            <a:r>
              <a:rPr lang="en-US" b="1" dirty="0"/>
              <a:t>core features of the SDGs is their universality</a:t>
            </a:r>
          </a:p>
        </p:txBody>
      </p:sp>
      <p:pic>
        <p:nvPicPr>
          <p:cNvPr id="14" name="Picture 13"/>
          <p:cNvPicPr>
            <a:picLocks noChangeAspect="1"/>
          </p:cNvPicPr>
          <p:nvPr/>
        </p:nvPicPr>
        <p:blipFill>
          <a:blip r:embed="rId2"/>
          <a:stretch>
            <a:fillRect/>
          </a:stretch>
        </p:blipFill>
        <p:spPr>
          <a:xfrm>
            <a:off x="4156534" y="1747046"/>
            <a:ext cx="3878933" cy="3432479"/>
          </a:xfrm>
          <a:prstGeom prst="rect">
            <a:avLst/>
          </a:prstGeom>
        </p:spPr>
      </p:pic>
      <p:sp>
        <p:nvSpPr>
          <p:cNvPr id="15" name="Content Placeholder 2"/>
          <p:cNvSpPr txBox="1">
            <a:spLocks/>
          </p:cNvSpPr>
          <p:nvPr/>
        </p:nvSpPr>
        <p:spPr>
          <a:xfrm>
            <a:off x="2073426" y="5199938"/>
            <a:ext cx="3234249" cy="68769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Clr>
                <a:srgbClr val="009999"/>
              </a:buClr>
              <a:buFont typeface="Arial" panose="020B0604020202020204" pitchFamily="34" charset="0"/>
              <a:buChar char="•"/>
              <a:defRPr sz="2800" kern="1200">
                <a:solidFill>
                  <a:schemeClr val="tx1"/>
                </a:solidFill>
                <a:latin typeface="+mj-lt"/>
                <a:ea typeface="+mn-ea"/>
                <a:cs typeface="Arial" panose="020B0604020202020204" pitchFamily="34" charset="0"/>
              </a:defRPr>
            </a:lvl1pPr>
            <a:lvl2pPr marL="742950" indent="-285750" algn="l" defTabSz="914400" rtl="0" eaLnBrk="1" latinLnBrk="0" hangingPunct="1">
              <a:spcBef>
                <a:spcPct val="20000"/>
              </a:spcBef>
              <a:buClr>
                <a:srgbClr val="BEA56E"/>
              </a:buClr>
              <a:buFont typeface="Arial" panose="020B0604020202020204" pitchFamily="34" charset="0"/>
              <a:buChar char="–"/>
              <a:defRPr sz="2400" kern="1200">
                <a:solidFill>
                  <a:schemeClr val="tx1"/>
                </a:solidFill>
                <a:latin typeface="+mj-lt"/>
                <a:ea typeface="+mn-ea"/>
                <a:cs typeface="Arial" panose="020B0604020202020204" pitchFamily="34" charset="0"/>
              </a:defRPr>
            </a:lvl2pPr>
            <a:lvl3pPr marL="1143000" indent="-228600" algn="l" defTabSz="914400" rtl="0" eaLnBrk="1" latinLnBrk="0" hangingPunct="1">
              <a:spcBef>
                <a:spcPct val="20000"/>
              </a:spcBef>
              <a:buClr>
                <a:schemeClr val="bg1">
                  <a:lumMod val="65000"/>
                </a:schemeClr>
              </a:buClr>
              <a:buFont typeface="Arial" panose="020B0604020202020204" pitchFamily="34" charset="0"/>
              <a:buChar char="•"/>
              <a:defRPr sz="2000" kern="1200">
                <a:solidFill>
                  <a:schemeClr val="tx1"/>
                </a:solidFill>
                <a:latin typeface="+mj-lt"/>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1400" dirty="0"/>
              <a:t>To </a:t>
            </a:r>
            <a:r>
              <a:rPr lang="en-GB" sz="1400" b="1" dirty="0"/>
              <a:t>valorise</a:t>
            </a:r>
            <a:r>
              <a:rPr lang="en-US" sz="1400" b="1" dirty="0"/>
              <a:t> all aspects of the 2030 Agenda</a:t>
            </a:r>
            <a:r>
              <a:rPr lang="en-US" sz="1400" dirty="0"/>
              <a:t>, for example work generating </a:t>
            </a:r>
            <a:r>
              <a:rPr lang="en-US" sz="1400" b="1" dirty="0"/>
              <a:t>global norms </a:t>
            </a:r>
            <a:r>
              <a:rPr lang="en-US" sz="1400" dirty="0"/>
              <a:t>that benefit all countries</a:t>
            </a:r>
          </a:p>
        </p:txBody>
      </p:sp>
      <p:sp>
        <p:nvSpPr>
          <p:cNvPr id="8" name="Rectangle 7"/>
          <p:cNvSpPr/>
          <p:nvPr/>
        </p:nvSpPr>
        <p:spPr>
          <a:xfrm>
            <a:off x="6821437" y="5259837"/>
            <a:ext cx="3290383" cy="553998"/>
          </a:xfrm>
          <a:prstGeom prst="rect">
            <a:avLst/>
          </a:prstGeom>
        </p:spPr>
        <p:txBody>
          <a:bodyPr wrap="square">
            <a:spAutoFit/>
          </a:bodyPr>
          <a:lstStyle/>
          <a:p>
            <a:pPr lvl="1" algn="ctr"/>
            <a:r>
              <a:rPr lang="fr-FR" sz="1500" dirty="0"/>
              <a:t>To valorise </a:t>
            </a:r>
            <a:r>
              <a:rPr lang="en-GB" sz="1500" b="1" dirty="0"/>
              <a:t>domestic action for global sustainable development</a:t>
            </a:r>
          </a:p>
        </p:txBody>
      </p:sp>
    </p:spTree>
    <p:extLst>
      <p:ext uri="{BB962C8B-B14F-4D97-AF65-F5344CB8AC3E}">
        <p14:creationId xmlns:p14="http://schemas.microsoft.com/office/powerpoint/2010/main" val="4128086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build="p"/>
      <p:bldP spid="13" grpId="0" build="p"/>
      <p:bldP spid="15"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ECD_English_white">
  <a:themeElements>
    <a:clrScheme name="OECD white">
      <a:dk1>
        <a:srgbClr val="727272"/>
      </a:dk1>
      <a:lt1>
        <a:sysClr val="window" lastClr="FFFFFF"/>
      </a:lt1>
      <a:dk2>
        <a:srgbClr val="006299"/>
      </a:dk2>
      <a:lt2>
        <a:srgbClr val="E6E6E6"/>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ECD">
      <a:majorFont>
        <a:latin typeface="Arial"/>
        <a:ea typeface=""/>
        <a:cs typeface=""/>
      </a:majorFont>
      <a:minorFont>
        <a:latin typeface="Georgia"/>
        <a:ea typeface=""/>
        <a:cs typeface=""/>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1_OECD_English_white">
  <a:themeElements>
    <a:clrScheme name="OECD white">
      <a:dk1>
        <a:srgbClr val="727272"/>
      </a:dk1>
      <a:lt1>
        <a:sysClr val="window" lastClr="FFFFFF"/>
      </a:lt1>
      <a:dk2>
        <a:srgbClr val="006299"/>
      </a:dk2>
      <a:lt2>
        <a:srgbClr val="E6E6E6"/>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ECD">
      <a:majorFont>
        <a:latin typeface="Arial"/>
        <a:ea typeface=""/>
        <a:cs typeface=""/>
      </a:majorFont>
      <a:minorFont>
        <a:latin typeface="Georgia"/>
        <a:ea typeface=""/>
        <a:cs typeface=""/>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TotalTime>
  <Words>8616</Words>
  <Application>Microsoft Office PowerPoint</Application>
  <PresentationFormat>Ecrã Panorâmico</PresentationFormat>
  <Paragraphs>597</Paragraphs>
  <Slides>38</Slides>
  <Notes>30</Notes>
  <HiddenSlides>1</HiddenSlides>
  <MMClips>0</MMClips>
  <ScaleCrop>false</ScaleCrop>
  <HeadingPairs>
    <vt:vector size="6" baseType="variant">
      <vt:variant>
        <vt:lpstr>Tipos de letra usados</vt:lpstr>
      </vt:variant>
      <vt:variant>
        <vt:i4>10</vt:i4>
      </vt:variant>
      <vt:variant>
        <vt:lpstr>Tema</vt:lpstr>
      </vt:variant>
      <vt:variant>
        <vt:i4>2</vt:i4>
      </vt:variant>
      <vt:variant>
        <vt:lpstr>Títulos dos diapositivos</vt:lpstr>
      </vt:variant>
      <vt:variant>
        <vt:i4>38</vt:i4>
      </vt:variant>
    </vt:vector>
  </HeadingPairs>
  <TitlesOfParts>
    <vt:vector size="50" baseType="lpstr">
      <vt:lpstr>Arial</vt:lpstr>
      <vt:lpstr>Arial Body</vt:lpstr>
      <vt:lpstr>Calibri</vt:lpstr>
      <vt:lpstr>Garamond</vt:lpstr>
      <vt:lpstr>Georgia</vt:lpstr>
      <vt:lpstr>Helvetica 65 Medium</vt:lpstr>
      <vt:lpstr>Symbol</vt:lpstr>
      <vt:lpstr>TheMixBold</vt:lpstr>
      <vt:lpstr>Times New Roman</vt:lpstr>
      <vt:lpstr>Wingdings</vt:lpstr>
      <vt:lpstr>OECD_English_white</vt:lpstr>
      <vt:lpstr>1_OECD_English_white</vt:lpstr>
      <vt:lpstr>Conceito APD ODA from members of the OECD’s Development Assistance Committee (DAC) totalled USD 152.8 billion in 2019, a rise of 1.4% in real terms from 2018, according to preliminary data collected from official development agencies. Bilateral ODA to Africa and least-developed countries rose by 1.3% and 2.6% respectively.</vt:lpstr>
      <vt:lpstr>O que está excluído da APD?</vt:lpstr>
      <vt:lpstr>Overview of resource flows covered in OECD-DAC statistics</vt:lpstr>
      <vt:lpstr>Eligibility of COVID-19 activities check WP-STAT doc </vt:lpstr>
      <vt:lpstr>TOSSD</vt:lpstr>
      <vt:lpstr>Apresentação do PowerPoint</vt:lpstr>
      <vt:lpstr>Apresentação do PowerPoint</vt:lpstr>
      <vt:lpstr>Apresentação do PowerPoint</vt:lpstr>
      <vt:lpstr>2. Why is TOSSD Pillar II needed?  Reflecting the importance of International Public Goods for sustainable development</vt:lpstr>
      <vt:lpstr>4. Main differences between ODA and TOSSD</vt:lpstr>
      <vt:lpstr>Apresentação do PowerPoint</vt:lpstr>
      <vt:lpstr>Parcerias</vt:lpstr>
      <vt:lpstr>Useful links for Development Finance Flows</vt:lpstr>
      <vt:lpstr>Strategies and Policies for engaging private sector in development co-operation </vt:lpstr>
      <vt:lpstr>WHAT WE WILL TALK ABOUT</vt:lpstr>
      <vt:lpstr>MODERNISING ODA</vt:lpstr>
      <vt:lpstr>PRIVATE SECTOR ENGAGEMENT (PSE) </vt:lpstr>
      <vt:lpstr>OBJECTIVES OF PSE</vt:lpstr>
      <vt:lpstr>DIFFERENT FORMS OF ENGAGEMENT</vt:lpstr>
      <vt:lpstr>PART 1 – PARTNERSHIPS WITH COMPANIES</vt:lpstr>
      <vt:lpstr>PART 2 – FINANCING FOR DEVELOPMENT</vt:lpstr>
      <vt:lpstr>WHAT IS BLENDED FINANCE?</vt:lpstr>
      <vt:lpstr>WHAT IS BLENDED FINANCE? BLENDED FINANCE PRINCIPLES</vt:lpstr>
      <vt:lpstr>BLENDED FINANCE MECHANISMS AND INSTRUMENTS</vt:lpstr>
      <vt:lpstr>SOCIAL IMPACT INVESTING</vt:lpstr>
      <vt:lpstr>PRINCIPLES FOR EFFECTIVE PRIVATE SECTOR ENGAGEMENT</vt:lpstr>
      <vt:lpstr>ISSUE AREAS FOR PSE</vt:lpstr>
      <vt:lpstr>A HOLISTIC TOOLBOX FOR PRIVATE SECTOR ENGAGEMENT IN DEVELOPMENT CO-OPERATION</vt:lpstr>
      <vt:lpstr>GOVERNMENT INSTRUMENTS TO PROMOTE RBC</vt:lpstr>
      <vt:lpstr>MANAGING RISKS</vt:lpstr>
      <vt:lpstr>SELECTING PARTNERS</vt:lpstr>
      <vt:lpstr>ANNEX</vt:lpstr>
      <vt:lpstr>HOW IS-FSD FIT WITH EXISTING PRINCIPLES, FRAMEWORKS AND TOOLS</vt:lpstr>
      <vt:lpstr>IS-FSD: 4 BUILDING BLOCKS</vt:lpstr>
      <vt:lpstr>STANDARD 2 – MANAGEMENT APPROACH: SUB-STANDARDS</vt:lpstr>
      <vt:lpstr>THE IMPACT IMPERATIVE</vt:lpstr>
      <vt:lpstr>PORTUGAL</vt:lpstr>
      <vt:lpstr>PORTUGAL</vt:lpstr>
    </vt:vector>
  </TitlesOfParts>
  <Company>OECD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Strategies and Policies for engaging private sector in development co-operation</dc:title>
  <dc:creator>FERNANDES Ana, DCD/FOR</dc:creator>
  <cp:lastModifiedBy>Luís Mah</cp:lastModifiedBy>
  <cp:revision>2</cp:revision>
  <dcterms:created xsi:type="dcterms:W3CDTF">2022-11-10T19:37:24Z</dcterms:created>
  <dcterms:modified xsi:type="dcterms:W3CDTF">2022-11-20T21:50:57Z</dcterms:modified>
</cp:coreProperties>
</file>